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entation.xml" ContentType="application/vnd.openxmlformats-officedocument.presentationml.presentation.main+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2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63"/>
  </p:notesMasterIdLst>
  <p:handoutMasterIdLst>
    <p:handoutMasterId r:id="rId64"/>
  </p:handoutMasterIdLst>
  <p:sldIdLst>
    <p:sldId id="256" r:id="rId2"/>
    <p:sldId id="296" r:id="rId3"/>
    <p:sldId id="258" r:id="rId4"/>
    <p:sldId id="297" r:id="rId5"/>
    <p:sldId id="298" r:id="rId6"/>
    <p:sldId id="299" r:id="rId7"/>
    <p:sldId id="300" r:id="rId8"/>
    <p:sldId id="301" r:id="rId9"/>
    <p:sldId id="302" r:id="rId10"/>
    <p:sldId id="304" r:id="rId11"/>
    <p:sldId id="305" r:id="rId12"/>
    <p:sldId id="306" r:id="rId13"/>
    <p:sldId id="307" r:id="rId14"/>
    <p:sldId id="308" r:id="rId15"/>
    <p:sldId id="309" r:id="rId16"/>
    <p:sldId id="310" r:id="rId17"/>
    <p:sldId id="311" r:id="rId18"/>
    <p:sldId id="313" r:id="rId19"/>
    <p:sldId id="312" r:id="rId20"/>
    <p:sldId id="314" r:id="rId21"/>
    <p:sldId id="316" r:id="rId22"/>
    <p:sldId id="315" r:id="rId23"/>
    <p:sldId id="317" r:id="rId24"/>
    <p:sldId id="318" r:id="rId25"/>
    <p:sldId id="319" r:id="rId26"/>
    <p:sldId id="320" r:id="rId27"/>
    <p:sldId id="321" r:id="rId28"/>
    <p:sldId id="322" r:id="rId29"/>
    <p:sldId id="323" r:id="rId30"/>
    <p:sldId id="324" r:id="rId31"/>
    <p:sldId id="325" r:id="rId32"/>
    <p:sldId id="326" r:id="rId33"/>
    <p:sldId id="327" r:id="rId34"/>
    <p:sldId id="328" r:id="rId35"/>
    <p:sldId id="329" r:id="rId36"/>
    <p:sldId id="330" r:id="rId37"/>
    <p:sldId id="331" r:id="rId38"/>
    <p:sldId id="332" r:id="rId39"/>
    <p:sldId id="333" r:id="rId40"/>
    <p:sldId id="334" r:id="rId41"/>
    <p:sldId id="335" r:id="rId42"/>
    <p:sldId id="336" r:id="rId43"/>
    <p:sldId id="337" r:id="rId44"/>
    <p:sldId id="338" r:id="rId45"/>
    <p:sldId id="339" r:id="rId46"/>
    <p:sldId id="340" r:id="rId47"/>
    <p:sldId id="341" r:id="rId48"/>
    <p:sldId id="342" r:id="rId49"/>
    <p:sldId id="343" r:id="rId50"/>
    <p:sldId id="344" r:id="rId51"/>
    <p:sldId id="345" r:id="rId52"/>
    <p:sldId id="346" r:id="rId53"/>
    <p:sldId id="347" r:id="rId54"/>
    <p:sldId id="348" r:id="rId55"/>
    <p:sldId id="349" r:id="rId56"/>
    <p:sldId id="350" r:id="rId57"/>
    <p:sldId id="351" r:id="rId58"/>
    <p:sldId id="352" r:id="rId59"/>
    <p:sldId id="353" r:id="rId60"/>
    <p:sldId id="294" r:id="rId61"/>
    <p:sldId id="295" r:id="rId62"/>
  </p:sldIdLst>
  <p:sldSz cx="12192000" cy="6858000"/>
  <p:notesSz cx="6858000" cy="9144000"/>
  <p:defaultTex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44" autoAdjust="0"/>
    <p:restoredTop sz="95118" autoAdjust="0"/>
  </p:normalViewPr>
  <p:slideViewPr>
    <p:cSldViewPr snapToGrid="0">
      <p:cViewPr varScale="1">
        <p:scale>
          <a:sx n="68" d="100"/>
          <a:sy n="68" d="100"/>
        </p:scale>
        <p:origin x="1164" y="60"/>
      </p:cViewPr>
      <p:guideLst/>
    </p:cSldViewPr>
  </p:slideViewPr>
  <p:outlineViewPr>
    <p:cViewPr>
      <p:scale>
        <a:sx n="33" d="100"/>
        <a:sy n="33" d="100"/>
      </p:scale>
      <p:origin x="0" y="-930"/>
    </p:cViewPr>
  </p:outlineViewPr>
  <p:notesTextViewPr>
    <p:cViewPr>
      <p:scale>
        <a:sx n="1" d="1"/>
        <a:sy n="1" d="1"/>
      </p:scale>
      <p:origin x="0" y="0"/>
    </p:cViewPr>
  </p:notesTextViewPr>
  <p:notesViewPr>
    <p:cSldViewPr snapToGrid="0">
      <p:cViewPr varScale="1">
        <p:scale>
          <a:sx n="89" d="100"/>
          <a:sy n="89" d="100"/>
        </p:scale>
        <p:origin x="378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947F2B1-E2BA-4CED-821E-46D9EECC5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DA25549B-65C1-4BEA-996B-FAC71F7089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F5B266-F467-492B-9CB1-9D8DAE746656}" type="datetimeFigureOut">
              <a:rPr lang="pt-BR" smtClean="0"/>
              <a:t>12/07/2023</a:t>
            </a:fld>
            <a:endParaRPr lang="pt-BR"/>
          </a:p>
        </p:txBody>
      </p:sp>
      <p:sp>
        <p:nvSpPr>
          <p:cNvPr id="4" name="Espaço Reservado para Rodapé 3">
            <a:extLst>
              <a:ext uri="{FF2B5EF4-FFF2-40B4-BE49-F238E27FC236}">
                <a16:creationId xmlns:a16="http://schemas.microsoft.com/office/drawing/2014/main" id="{4B1A06E0-82A3-4C94-B558-074B3248DF5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FC170E91-12FF-42BD-8BDC-7AF2690C42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8A62FC-A62D-4526-B7F3-A3D1B8D07610}" type="slidenum">
              <a:rPr lang="pt-BR" smtClean="0"/>
              <a:t>‹nº›</a:t>
            </a:fld>
            <a:endParaRPr lang="pt-BR"/>
          </a:p>
        </p:txBody>
      </p:sp>
    </p:spTree>
    <p:extLst>
      <p:ext uri="{BB962C8B-B14F-4D97-AF65-F5344CB8AC3E}">
        <p14:creationId xmlns:p14="http://schemas.microsoft.com/office/powerpoint/2010/main" val="9032981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C4594-5209-43CD-867D-84E7774A7507}" type="datetimeFigureOut">
              <a:rPr lang="pt-BR" smtClean="0"/>
              <a:t>12/07/2023</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a:t>Editar estilos de texto Mestre</a:t>
            </a:r>
            <a:endParaRPr lang="pt-BR" dirty="0"/>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D7D9D4-EF1E-4C2E-9DBA-ADFF91DD6475}" type="slidenum">
              <a:rPr lang="pt-BR" smtClean="0"/>
              <a:t>‹nº›</a:t>
            </a:fld>
            <a:endParaRPr lang="pt-BR" dirty="0"/>
          </a:p>
        </p:txBody>
      </p:sp>
    </p:spTree>
    <p:extLst>
      <p:ext uri="{BB962C8B-B14F-4D97-AF65-F5344CB8AC3E}">
        <p14:creationId xmlns:p14="http://schemas.microsoft.com/office/powerpoint/2010/main" val="1606482706"/>
      </p:ext>
    </p:extLst>
  </p:cSld>
  <p:clrMap bg1="lt1" tx1="dk1" bg2="lt2" tx2="dk2" accent1="accent1" accent2="accent2" accent3="accent3" accent4="accent4" accent5="accent5" accent6="accent6" hlink="hlink" folHlink="folHlink"/>
  <p:notesStyle>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a:t>
            </a:fld>
            <a:endParaRPr lang="pt-BR"/>
          </a:p>
        </p:txBody>
      </p:sp>
    </p:spTree>
    <p:extLst>
      <p:ext uri="{BB962C8B-B14F-4D97-AF65-F5344CB8AC3E}">
        <p14:creationId xmlns:p14="http://schemas.microsoft.com/office/powerpoint/2010/main" val="3995870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10</a:t>
            </a:fld>
            <a:endParaRPr lang="pt-BR"/>
          </a:p>
        </p:txBody>
      </p:sp>
    </p:spTree>
    <p:extLst>
      <p:ext uri="{BB962C8B-B14F-4D97-AF65-F5344CB8AC3E}">
        <p14:creationId xmlns:p14="http://schemas.microsoft.com/office/powerpoint/2010/main" val="2622801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11</a:t>
            </a:fld>
            <a:endParaRPr lang="pt-BR"/>
          </a:p>
        </p:txBody>
      </p:sp>
    </p:spTree>
    <p:extLst>
      <p:ext uri="{BB962C8B-B14F-4D97-AF65-F5344CB8AC3E}">
        <p14:creationId xmlns:p14="http://schemas.microsoft.com/office/powerpoint/2010/main" val="3595043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12</a:t>
            </a:fld>
            <a:endParaRPr lang="pt-BR"/>
          </a:p>
        </p:txBody>
      </p:sp>
    </p:spTree>
    <p:extLst>
      <p:ext uri="{BB962C8B-B14F-4D97-AF65-F5344CB8AC3E}">
        <p14:creationId xmlns:p14="http://schemas.microsoft.com/office/powerpoint/2010/main" val="259068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13</a:t>
            </a:fld>
            <a:endParaRPr lang="pt-BR"/>
          </a:p>
        </p:txBody>
      </p:sp>
    </p:spTree>
    <p:extLst>
      <p:ext uri="{BB962C8B-B14F-4D97-AF65-F5344CB8AC3E}">
        <p14:creationId xmlns:p14="http://schemas.microsoft.com/office/powerpoint/2010/main" val="3788700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14</a:t>
            </a:fld>
            <a:endParaRPr lang="pt-BR"/>
          </a:p>
        </p:txBody>
      </p:sp>
    </p:spTree>
    <p:extLst>
      <p:ext uri="{BB962C8B-B14F-4D97-AF65-F5344CB8AC3E}">
        <p14:creationId xmlns:p14="http://schemas.microsoft.com/office/powerpoint/2010/main" val="3500244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15</a:t>
            </a:fld>
            <a:endParaRPr lang="pt-BR"/>
          </a:p>
        </p:txBody>
      </p:sp>
    </p:spTree>
    <p:extLst>
      <p:ext uri="{BB962C8B-B14F-4D97-AF65-F5344CB8AC3E}">
        <p14:creationId xmlns:p14="http://schemas.microsoft.com/office/powerpoint/2010/main" val="444199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16</a:t>
            </a:fld>
            <a:endParaRPr lang="pt-BR"/>
          </a:p>
        </p:txBody>
      </p:sp>
    </p:spTree>
    <p:extLst>
      <p:ext uri="{BB962C8B-B14F-4D97-AF65-F5344CB8AC3E}">
        <p14:creationId xmlns:p14="http://schemas.microsoft.com/office/powerpoint/2010/main" val="3039678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17</a:t>
            </a:fld>
            <a:endParaRPr lang="pt-BR"/>
          </a:p>
        </p:txBody>
      </p:sp>
    </p:spTree>
    <p:extLst>
      <p:ext uri="{BB962C8B-B14F-4D97-AF65-F5344CB8AC3E}">
        <p14:creationId xmlns:p14="http://schemas.microsoft.com/office/powerpoint/2010/main" val="1448859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18</a:t>
            </a:fld>
            <a:endParaRPr lang="pt-BR"/>
          </a:p>
        </p:txBody>
      </p:sp>
    </p:spTree>
    <p:extLst>
      <p:ext uri="{BB962C8B-B14F-4D97-AF65-F5344CB8AC3E}">
        <p14:creationId xmlns:p14="http://schemas.microsoft.com/office/powerpoint/2010/main" val="2680793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19</a:t>
            </a:fld>
            <a:endParaRPr lang="pt-BR"/>
          </a:p>
        </p:txBody>
      </p:sp>
    </p:spTree>
    <p:extLst>
      <p:ext uri="{BB962C8B-B14F-4D97-AF65-F5344CB8AC3E}">
        <p14:creationId xmlns:p14="http://schemas.microsoft.com/office/powerpoint/2010/main" val="2884758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a:t>
            </a:fld>
            <a:endParaRPr lang="pt-BR"/>
          </a:p>
        </p:txBody>
      </p:sp>
    </p:spTree>
    <p:extLst>
      <p:ext uri="{BB962C8B-B14F-4D97-AF65-F5344CB8AC3E}">
        <p14:creationId xmlns:p14="http://schemas.microsoft.com/office/powerpoint/2010/main" val="2492579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20</a:t>
            </a:fld>
            <a:endParaRPr lang="pt-BR"/>
          </a:p>
        </p:txBody>
      </p:sp>
    </p:spTree>
    <p:extLst>
      <p:ext uri="{BB962C8B-B14F-4D97-AF65-F5344CB8AC3E}">
        <p14:creationId xmlns:p14="http://schemas.microsoft.com/office/powerpoint/2010/main" val="222282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21</a:t>
            </a:fld>
            <a:endParaRPr lang="pt-BR"/>
          </a:p>
        </p:txBody>
      </p:sp>
    </p:spTree>
    <p:extLst>
      <p:ext uri="{BB962C8B-B14F-4D97-AF65-F5344CB8AC3E}">
        <p14:creationId xmlns:p14="http://schemas.microsoft.com/office/powerpoint/2010/main" val="2722402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22</a:t>
            </a:fld>
            <a:endParaRPr lang="pt-BR"/>
          </a:p>
        </p:txBody>
      </p:sp>
    </p:spTree>
    <p:extLst>
      <p:ext uri="{BB962C8B-B14F-4D97-AF65-F5344CB8AC3E}">
        <p14:creationId xmlns:p14="http://schemas.microsoft.com/office/powerpoint/2010/main" val="3484056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23</a:t>
            </a:fld>
            <a:endParaRPr lang="pt-BR"/>
          </a:p>
        </p:txBody>
      </p:sp>
    </p:spTree>
    <p:extLst>
      <p:ext uri="{BB962C8B-B14F-4D97-AF65-F5344CB8AC3E}">
        <p14:creationId xmlns:p14="http://schemas.microsoft.com/office/powerpoint/2010/main" val="2596661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24</a:t>
            </a:fld>
            <a:endParaRPr lang="pt-BR"/>
          </a:p>
        </p:txBody>
      </p:sp>
    </p:spTree>
    <p:extLst>
      <p:ext uri="{BB962C8B-B14F-4D97-AF65-F5344CB8AC3E}">
        <p14:creationId xmlns:p14="http://schemas.microsoft.com/office/powerpoint/2010/main" val="4227198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25</a:t>
            </a:fld>
            <a:endParaRPr lang="pt-BR"/>
          </a:p>
        </p:txBody>
      </p:sp>
    </p:spTree>
    <p:extLst>
      <p:ext uri="{BB962C8B-B14F-4D97-AF65-F5344CB8AC3E}">
        <p14:creationId xmlns:p14="http://schemas.microsoft.com/office/powerpoint/2010/main" val="3033206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26</a:t>
            </a:fld>
            <a:endParaRPr lang="pt-BR"/>
          </a:p>
        </p:txBody>
      </p:sp>
    </p:spTree>
    <p:extLst>
      <p:ext uri="{BB962C8B-B14F-4D97-AF65-F5344CB8AC3E}">
        <p14:creationId xmlns:p14="http://schemas.microsoft.com/office/powerpoint/2010/main" val="2998323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27</a:t>
            </a:fld>
            <a:endParaRPr lang="pt-BR"/>
          </a:p>
        </p:txBody>
      </p:sp>
    </p:spTree>
    <p:extLst>
      <p:ext uri="{BB962C8B-B14F-4D97-AF65-F5344CB8AC3E}">
        <p14:creationId xmlns:p14="http://schemas.microsoft.com/office/powerpoint/2010/main" val="1220011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28</a:t>
            </a:fld>
            <a:endParaRPr lang="pt-BR"/>
          </a:p>
        </p:txBody>
      </p:sp>
    </p:spTree>
    <p:extLst>
      <p:ext uri="{BB962C8B-B14F-4D97-AF65-F5344CB8AC3E}">
        <p14:creationId xmlns:p14="http://schemas.microsoft.com/office/powerpoint/2010/main" val="1092341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29</a:t>
            </a:fld>
            <a:endParaRPr lang="pt-BR"/>
          </a:p>
        </p:txBody>
      </p:sp>
    </p:spTree>
    <p:extLst>
      <p:ext uri="{BB962C8B-B14F-4D97-AF65-F5344CB8AC3E}">
        <p14:creationId xmlns:p14="http://schemas.microsoft.com/office/powerpoint/2010/main" val="1261003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a:t>
            </a:fld>
            <a:endParaRPr lang="pt-BR"/>
          </a:p>
        </p:txBody>
      </p:sp>
    </p:spTree>
    <p:extLst>
      <p:ext uri="{BB962C8B-B14F-4D97-AF65-F5344CB8AC3E}">
        <p14:creationId xmlns:p14="http://schemas.microsoft.com/office/powerpoint/2010/main" val="23929953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30</a:t>
            </a:fld>
            <a:endParaRPr lang="pt-BR"/>
          </a:p>
        </p:txBody>
      </p:sp>
    </p:spTree>
    <p:extLst>
      <p:ext uri="{BB962C8B-B14F-4D97-AF65-F5344CB8AC3E}">
        <p14:creationId xmlns:p14="http://schemas.microsoft.com/office/powerpoint/2010/main" val="1884646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31</a:t>
            </a:fld>
            <a:endParaRPr lang="pt-BR"/>
          </a:p>
        </p:txBody>
      </p:sp>
    </p:spTree>
    <p:extLst>
      <p:ext uri="{BB962C8B-B14F-4D97-AF65-F5344CB8AC3E}">
        <p14:creationId xmlns:p14="http://schemas.microsoft.com/office/powerpoint/2010/main" val="1314180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32</a:t>
            </a:fld>
            <a:endParaRPr lang="pt-BR"/>
          </a:p>
        </p:txBody>
      </p:sp>
    </p:spTree>
    <p:extLst>
      <p:ext uri="{BB962C8B-B14F-4D97-AF65-F5344CB8AC3E}">
        <p14:creationId xmlns:p14="http://schemas.microsoft.com/office/powerpoint/2010/main" val="1735959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33</a:t>
            </a:fld>
            <a:endParaRPr lang="pt-BR"/>
          </a:p>
        </p:txBody>
      </p:sp>
    </p:spTree>
    <p:extLst>
      <p:ext uri="{BB962C8B-B14F-4D97-AF65-F5344CB8AC3E}">
        <p14:creationId xmlns:p14="http://schemas.microsoft.com/office/powerpoint/2010/main" val="29217124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34</a:t>
            </a:fld>
            <a:endParaRPr lang="pt-BR"/>
          </a:p>
        </p:txBody>
      </p:sp>
    </p:spTree>
    <p:extLst>
      <p:ext uri="{BB962C8B-B14F-4D97-AF65-F5344CB8AC3E}">
        <p14:creationId xmlns:p14="http://schemas.microsoft.com/office/powerpoint/2010/main" val="5274259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35</a:t>
            </a:fld>
            <a:endParaRPr lang="pt-BR"/>
          </a:p>
        </p:txBody>
      </p:sp>
    </p:spTree>
    <p:extLst>
      <p:ext uri="{BB962C8B-B14F-4D97-AF65-F5344CB8AC3E}">
        <p14:creationId xmlns:p14="http://schemas.microsoft.com/office/powerpoint/2010/main" val="2350295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36</a:t>
            </a:fld>
            <a:endParaRPr lang="pt-BR"/>
          </a:p>
        </p:txBody>
      </p:sp>
    </p:spTree>
    <p:extLst>
      <p:ext uri="{BB962C8B-B14F-4D97-AF65-F5344CB8AC3E}">
        <p14:creationId xmlns:p14="http://schemas.microsoft.com/office/powerpoint/2010/main" val="4145121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37</a:t>
            </a:fld>
            <a:endParaRPr lang="pt-BR"/>
          </a:p>
        </p:txBody>
      </p:sp>
    </p:spTree>
    <p:extLst>
      <p:ext uri="{BB962C8B-B14F-4D97-AF65-F5344CB8AC3E}">
        <p14:creationId xmlns:p14="http://schemas.microsoft.com/office/powerpoint/2010/main" val="15994454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38</a:t>
            </a:fld>
            <a:endParaRPr lang="pt-BR"/>
          </a:p>
        </p:txBody>
      </p:sp>
    </p:spTree>
    <p:extLst>
      <p:ext uri="{BB962C8B-B14F-4D97-AF65-F5344CB8AC3E}">
        <p14:creationId xmlns:p14="http://schemas.microsoft.com/office/powerpoint/2010/main" val="41568706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39</a:t>
            </a:fld>
            <a:endParaRPr lang="pt-BR"/>
          </a:p>
        </p:txBody>
      </p:sp>
    </p:spTree>
    <p:extLst>
      <p:ext uri="{BB962C8B-B14F-4D97-AF65-F5344CB8AC3E}">
        <p14:creationId xmlns:p14="http://schemas.microsoft.com/office/powerpoint/2010/main" val="1739765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a:t>
            </a:fld>
            <a:endParaRPr lang="pt-BR"/>
          </a:p>
        </p:txBody>
      </p:sp>
    </p:spTree>
    <p:extLst>
      <p:ext uri="{BB962C8B-B14F-4D97-AF65-F5344CB8AC3E}">
        <p14:creationId xmlns:p14="http://schemas.microsoft.com/office/powerpoint/2010/main" val="3047239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40</a:t>
            </a:fld>
            <a:endParaRPr lang="pt-BR"/>
          </a:p>
        </p:txBody>
      </p:sp>
    </p:spTree>
    <p:extLst>
      <p:ext uri="{BB962C8B-B14F-4D97-AF65-F5344CB8AC3E}">
        <p14:creationId xmlns:p14="http://schemas.microsoft.com/office/powerpoint/2010/main" val="25302649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41</a:t>
            </a:fld>
            <a:endParaRPr lang="pt-BR"/>
          </a:p>
        </p:txBody>
      </p:sp>
    </p:spTree>
    <p:extLst>
      <p:ext uri="{BB962C8B-B14F-4D97-AF65-F5344CB8AC3E}">
        <p14:creationId xmlns:p14="http://schemas.microsoft.com/office/powerpoint/2010/main" val="21017862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42</a:t>
            </a:fld>
            <a:endParaRPr lang="pt-BR"/>
          </a:p>
        </p:txBody>
      </p:sp>
    </p:spTree>
    <p:extLst>
      <p:ext uri="{BB962C8B-B14F-4D97-AF65-F5344CB8AC3E}">
        <p14:creationId xmlns:p14="http://schemas.microsoft.com/office/powerpoint/2010/main" val="446862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43</a:t>
            </a:fld>
            <a:endParaRPr lang="pt-BR"/>
          </a:p>
        </p:txBody>
      </p:sp>
    </p:spTree>
    <p:extLst>
      <p:ext uri="{BB962C8B-B14F-4D97-AF65-F5344CB8AC3E}">
        <p14:creationId xmlns:p14="http://schemas.microsoft.com/office/powerpoint/2010/main" val="25462750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44</a:t>
            </a:fld>
            <a:endParaRPr lang="pt-BR"/>
          </a:p>
        </p:txBody>
      </p:sp>
    </p:spTree>
    <p:extLst>
      <p:ext uri="{BB962C8B-B14F-4D97-AF65-F5344CB8AC3E}">
        <p14:creationId xmlns:p14="http://schemas.microsoft.com/office/powerpoint/2010/main" val="5729552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45</a:t>
            </a:fld>
            <a:endParaRPr lang="pt-BR"/>
          </a:p>
        </p:txBody>
      </p:sp>
    </p:spTree>
    <p:extLst>
      <p:ext uri="{BB962C8B-B14F-4D97-AF65-F5344CB8AC3E}">
        <p14:creationId xmlns:p14="http://schemas.microsoft.com/office/powerpoint/2010/main" val="2213455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46</a:t>
            </a:fld>
            <a:endParaRPr lang="pt-BR"/>
          </a:p>
        </p:txBody>
      </p:sp>
    </p:spTree>
    <p:extLst>
      <p:ext uri="{BB962C8B-B14F-4D97-AF65-F5344CB8AC3E}">
        <p14:creationId xmlns:p14="http://schemas.microsoft.com/office/powerpoint/2010/main" val="19243257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47</a:t>
            </a:fld>
            <a:endParaRPr lang="pt-BR"/>
          </a:p>
        </p:txBody>
      </p:sp>
    </p:spTree>
    <p:extLst>
      <p:ext uri="{BB962C8B-B14F-4D97-AF65-F5344CB8AC3E}">
        <p14:creationId xmlns:p14="http://schemas.microsoft.com/office/powerpoint/2010/main" val="38178486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48</a:t>
            </a:fld>
            <a:endParaRPr lang="pt-BR"/>
          </a:p>
        </p:txBody>
      </p:sp>
    </p:spTree>
    <p:extLst>
      <p:ext uri="{BB962C8B-B14F-4D97-AF65-F5344CB8AC3E}">
        <p14:creationId xmlns:p14="http://schemas.microsoft.com/office/powerpoint/2010/main" val="2857441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49</a:t>
            </a:fld>
            <a:endParaRPr lang="pt-BR"/>
          </a:p>
        </p:txBody>
      </p:sp>
    </p:spTree>
    <p:extLst>
      <p:ext uri="{BB962C8B-B14F-4D97-AF65-F5344CB8AC3E}">
        <p14:creationId xmlns:p14="http://schemas.microsoft.com/office/powerpoint/2010/main" val="1919411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5</a:t>
            </a:fld>
            <a:endParaRPr lang="pt-BR"/>
          </a:p>
        </p:txBody>
      </p:sp>
    </p:spTree>
    <p:extLst>
      <p:ext uri="{BB962C8B-B14F-4D97-AF65-F5344CB8AC3E}">
        <p14:creationId xmlns:p14="http://schemas.microsoft.com/office/powerpoint/2010/main" val="11957247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50</a:t>
            </a:fld>
            <a:endParaRPr lang="pt-BR"/>
          </a:p>
        </p:txBody>
      </p:sp>
    </p:spTree>
    <p:extLst>
      <p:ext uri="{BB962C8B-B14F-4D97-AF65-F5344CB8AC3E}">
        <p14:creationId xmlns:p14="http://schemas.microsoft.com/office/powerpoint/2010/main" val="21458727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51</a:t>
            </a:fld>
            <a:endParaRPr lang="pt-BR"/>
          </a:p>
        </p:txBody>
      </p:sp>
    </p:spTree>
    <p:extLst>
      <p:ext uri="{BB962C8B-B14F-4D97-AF65-F5344CB8AC3E}">
        <p14:creationId xmlns:p14="http://schemas.microsoft.com/office/powerpoint/2010/main" val="25586239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52</a:t>
            </a:fld>
            <a:endParaRPr lang="pt-BR"/>
          </a:p>
        </p:txBody>
      </p:sp>
    </p:spTree>
    <p:extLst>
      <p:ext uri="{BB962C8B-B14F-4D97-AF65-F5344CB8AC3E}">
        <p14:creationId xmlns:p14="http://schemas.microsoft.com/office/powerpoint/2010/main" val="25398830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53</a:t>
            </a:fld>
            <a:endParaRPr lang="pt-BR"/>
          </a:p>
        </p:txBody>
      </p:sp>
    </p:spTree>
    <p:extLst>
      <p:ext uri="{BB962C8B-B14F-4D97-AF65-F5344CB8AC3E}">
        <p14:creationId xmlns:p14="http://schemas.microsoft.com/office/powerpoint/2010/main" val="38372171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54</a:t>
            </a:fld>
            <a:endParaRPr lang="pt-BR"/>
          </a:p>
        </p:txBody>
      </p:sp>
    </p:spTree>
    <p:extLst>
      <p:ext uri="{BB962C8B-B14F-4D97-AF65-F5344CB8AC3E}">
        <p14:creationId xmlns:p14="http://schemas.microsoft.com/office/powerpoint/2010/main" val="28569641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55</a:t>
            </a:fld>
            <a:endParaRPr lang="pt-BR"/>
          </a:p>
        </p:txBody>
      </p:sp>
    </p:spTree>
    <p:extLst>
      <p:ext uri="{BB962C8B-B14F-4D97-AF65-F5344CB8AC3E}">
        <p14:creationId xmlns:p14="http://schemas.microsoft.com/office/powerpoint/2010/main" val="24784334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56</a:t>
            </a:fld>
            <a:endParaRPr lang="pt-BR"/>
          </a:p>
        </p:txBody>
      </p:sp>
    </p:spTree>
    <p:extLst>
      <p:ext uri="{BB962C8B-B14F-4D97-AF65-F5344CB8AC3E}">
        <p14:creationId xmlns:p14="http://schemas.microsoft.com/office/powerpoint/2010/main" val="28488389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57</a:t>
            </a:fld>
            <a:endParaRPr lang="pt-BR"/>
          </a:p>
        </p:txBody>
      </p:sp>
    </p:spTree>
    <p:extLst>
      <p:ext uri="{BB962C8B-B14F-4D97-AF65-F5344CB8AC3E}">
        <p14:creationId xmlns:p14="http://schemas.microsoft.com/office/powerpoint/2010/main" val="8835151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58</a:t>
            </a:fld>
            <a:endParaRPr lang="pt-BR"/>
          </a:p>
        </p:txBody>
      </p:sp>
    </p:spTree>
    <p:extLst>
      <p:ext uri="{BB962C8B-B14F-4D97-AF65-F5344CB8AC3E}">
        <p14:creationId xmlns:p14="http://schemas.microsoft.com/office/powerpoint/2010/main" val="10955208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59</a:t>
            </a:fld>
            <a:endParaRPr lang="pt-BR"/>
          </a:p>
        </p:txBody>
      </p:sp>
    </p:spTree>
    <p:extLst>
      <p:ext uri="{BB962C8B-B14F-4D97-AF65-F5344CB8AC3E}">
        <p14:creationId xmlns:p14="http://schemas.microsoft.com/office/powerpoint/2010/main" val="2728728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6</a:t>
            </a:fld>
            <a:endParaRPr lang="pt-BR"/>
          </a:p>
        </p:txBody>
      </p:sp>
    </p:spTree>
    <p:extLst>
      <p:ext uri="{BB962C8B-B14F-4D97-AF65-F5344CB8AC3E}">
        <p14:creationId xmlns:p14="http://schemas.microsoft.com/office/powerpoint/2010/main" val="31187067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60</a:t>
            </a:fld>
            <a:endParaRPr lang="pt-BR"/>
          </a:p>
        </p:txBody>
      </p:sp>
    </p:spTree>
    <p:extLst>
      <p:ext uri="{BB962C8B-B14F-4D97-AF65-F5344CB8AC3E}">
        <p14:creationId xmlns:p14="http://schemas.microsoft.com/office/powerpoint/2010/main" val="35818717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61</a:t>
            </a:fld>
            <a:endParaRPr lang="pt-BR"/>
          </a:p>
        </p:txBody>
      </p:sp>
    </p:spTree>
    <p:extLst>
      <p:ext uri="{BB962C8B-B14F-4D97-AF65-F5344CB8AC3E}">
        <p14:creationId xmlns:p14="http://schemas.microsoft.com/office/powerpoint/2010/main" val="4085548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7</a:t>
            </a:fld>
            <a:endParaRPr lang="pt-BR"/>
          </a:p>
        </p:txBody>
      </p:sp>
    </p:spTree>
    <p:extLst>
      <p:ext uri="{BB962C8B-B14F-4D97-AF65-F5344CB8AC3E}">
        <p14:creationId xmlns:p14="http://schemas.microsoft.com/office/powerpoint/2010/main" val="1285559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8</a:t>
            </a:fld>
            <a:endParaRPr lang="pt-BR"/>
          </a:p>
        </p:txBody>
      </p:sp>
    </p:spTree>
    <p:extLst>
      <p:ext uri="{BB962C8B-B14F-4D97-AF65-F5344CB8AC3E}">
        <p14:creationId xmlns:p14="http://schemas.microsoft.com/office/powerpoint/2010/main" val="2157957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9</a:t>
            </a:fld>
            <a:endParaRPr lang="pt-BR"/>
          </a:p>
        </p:txBody>
      </p:sp>
    </p:spTree>
    <p:extLst>
      <p:ext uri="{BB962C8B-B14F-4D97-AF65-F5344CB8AC3E}">
        <p14:creationId xmlns:p14="http://schemas.microsoft.com/office/powerpoint/2010/main" val="13866982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pic>
        <p:nvPicPr>
          <p:cNvPr id="66" name="Imagem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upo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tângulo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orma liv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a Liv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tângulo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orma liv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a liv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a liv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a liv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orma liv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orma liv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orma liv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a liv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a liv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a liv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a liv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a liv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a liv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a liv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a liv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a liv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orma liv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orma liv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a liv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a liv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a liv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orma liv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orma liv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a liv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tângulo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orma liv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a liv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a liv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a liv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a liv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a liv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a liv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orma liv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orma liv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orma liv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orma liv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tângulo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orma liv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orma liv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orma liv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orma liv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orma liv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orma liv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orma liv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orma liv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orma liv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orma liv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orma liv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orma liv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orma liv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ítulo 1"/>
          <p:cNvSpPr>
            <a:spLocks noGrp="1"/>
          </p:cNvSpPr>
          <p:nvPr>
            <p:ph type="ctrTitle" hasCustomPrompt="1"/>
          </p:nvPr>
        </p:nvSpPr>
        <p:spPr>
          <a:xfrm>
            <a:off x="1876424" y="1122363"/>
            <a:ext cx="8791575" cy="2387600"/>
          </a:xfrm>
        </p:spPr>
        <p:txBody>
          <a:bodyPr rtlCol="0" anchor="b">
            <a:normAutofit/>
          </a:bodyPr>
          <a:lstStyle>
            <a:lvl1pPr algn="l">
              <a:defRPr sz="4800"/>
            </a:lvl1pPr>
          </a:lstStyle>
          <a:p>
            <a:pPr rtl="0"/>
            <a:r>
              <a:rPr lang="pt-BR" noProof="0"/>
              <a:t>Clique para editar o estilo de título Mestre</a:t>
            </a:r>
          </a:p>
        </p:txBody>
      </p:sp>
      <p:sp>
        <p:nvSpPr>
          <p:cNvPr id="3" name="Subtítulo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de subtítulo Mestre</a:t>
            </a:r>
          </a:p>
        </p:txBody>
      </p:sp>
      <p:sp>
        <p:nvSpPr>
          <p:cNvPr id="4" name="Espaço Reservado para Data 3"/>
          <p:cNvSpPr>
            <a:spLocks noGrp="1"/>
          </p:cNvSpPr>
          <p:nvPr>
            <p:ph type="dt" sz="half" idx="10"/>
          </p:nvPr>
        </p:nvSpPr>
        <p:spPr>
          <a:xfrm>
            <a:off x="7077511" y="5410201"/>
            <a:ext cx="2743200" cy="365125"/>
          </a:xfrm>
        </p:spPr>
        <p:txBody>
          <a:bodyPr rtlCol="0"/>
          <a:lstStyle/>
          <a:p>
            <a:pPr rtl="0"/>
            <a:fld id="{A36D024B-6521-43EE-B75B-026EF60BA7AA}" type="datetime1">
              <a:rPr lang="pt-BR" noProof="0" smtClean="0"/>
              <a:t>12/07/2023</a:t>
            </a:fld>
            <a:endParaRPr lang="pt-BR" noProof="0"/>
          </a:p>
        </p:txBody>
      </p:sp>
      <p:sp>
        <p:nvSpPr>
          <p:cNvPr id="5" name="Espaço reservado para rodapé 4"/>
          <p:cNvSpPr>
            <a:spLocks noGrp="1"/>
          </p:cNvSpPr>
          <p:nvPr>
            <p:ph type="ftr" sz="quarter" idx="11"/>
          </p:nvPr>
        </p:nvSpPr>
        <p:spPr>
          <a:xfrm>
            <a:off x="1876424" y="5410201"/>
            <a:ext cx="5124886" cy="365125"/>
          </a:xfrm>
        </p:spPr>
        <p:txBody>
          <a:bodyPr rtlCol="0"/>
          <a:lstStyle/>
          <a:p>
            <a:pPr rtl="0"/>
            <a:endParaRPr lang="pt-BR" noProof="0"/>
          </a:p>
        </p:txBody>
      </p:sp>
      <p:sp>
        <p:nvSpPr>
          <p:cNvPr id="6" name="Espaço reservado para o número do slide 5"/>
          <p:cNvSpPr>
            <a:spLocks noGrp="1"/>
          </p:cNvSpPr>
          <p:nvPr>
            <p:ph type="sldNum" sz="quarter" idx="12"/>
          </p:nvPr>
        </p:nvSpPr>
        <p:spPr>
          <a:xfrm>
            <a:off x="9896911" y="5410199"/>
            <a:ext cx="771089" cy="365125"/>
          </a:xfrm>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m Panorâmica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0" y="4304664"/>
            <a:ext cx="9912355" cy="819355"/>
          </a:xfrm>
        </p:spPr>
        <p:txBody>
          <a:bodyPr rtlCol="0" anchor="b">
            <a:normAutofit/>
          </a:bodyPr>
          <a:lstStyle>
            <a:lvl1pPr>
              <a:defRPr sz="3200"/>
            </a:lvl1pPr>
          </a:lstStyle>
          <a:p>
            <a:pPr rtl="0"/>
            <a:r>
              <a:rPr lang="pt-BR" noProof="0"/>
              <a:t>Clique para editar o estilo de título Mestre</a:t>
            </a:r>
          </a:p>
        </p:txBody>
      </p:sp>
      <p:sp>
        <p:nvSpPr>
          <p:cNvPr id="3" name="Espaço Reservado para Imagem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pt-BR" noProof="0"/>
              <a:t>Clique no ícone para adicionar uma imagem</a:t>
            </a:r>
          </a:p>
        </p:txBody>
      </p:sp>
      <p:sp>
        <p:nvSpPr>
          <p:cNvPr id="4" name="Espaço reservado para texto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Editar o texto Mestre</a:t>
            </a:r>
          </a:p>
        </p:txBody>
      </p:sp>
      <p:sp>
        <p:nvSpPr>
          <p:cNvPr id="5" name="Espaço Reservado para Data 4"/>
          <p:cNvSpPr>
            <a:spLocks noGrp="1"/>
          </p:cNvSpPr>
          <p:nvPr>
            <p:ph type="dt" sz="half" idx="10"/>
          </p:nvPr>
        </p:nvSpPr>
        <p:spPr/>
        <p:txBody>
          <a:bodyPr rtlCol="0"/>
          <a:lstStyle/>
          <a:p>
            <a:pPr rtl="0"/>
            <a:fld id="{F3D46644-0C8C-4B2E-8369-CCEA0EB26CA8}" type="datetime1">
              <a:rPr lang="pt-BR" noProof="0" smtClean="0"/>
              <a:t>12/07/2023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56" y="609600"/>
            <a:ext cx="9905955" cy="3429000"/>
          </a:xfrm>
        </p:spPr>
        <p:txBody>
          <a:bodyPr rtlCol="0" anchor="ctr">
            <a:normAutofit/>
          </a:bodyPr>
          <a:lstStyle>
            <a:lvl1pPr>
              <a:defRPr sz="3600"/>
            </a:lvl1pPr>
          </a:lstStyle>
          <a:p>
            <a:pPr rtl="0"/>
            <a:r>
              <a:rPr lang="pt-BR" noProof="0"/>
              <a:t>Clique para editar o estilo de título Mestre</a:t>
            </a:r>
          </a:p>
        </p:txBody>
      </p:sp>
      <p:sp>
        <p:nvSpPr>
          <p:cNvPr id="4" name="Espaço reservado para texto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Editar estilos de texto Mestre</a:t>
            </a:r>
          </a:p>
        </p:txBody>
      </p:sp>
      <p:sp>
        <p:nvSpPr>
          <p:cNvPr id="5" name="Espaço Reservado para Data 4"/>
          <p:cNvSpPr>
            <a:spLocks noGrp="1"/>
          </p:cNvSpPr>
          <p:nvPr>
            <p:ph type="dt" sz="half" idx="10"/>
          </p:nvPr>
        </p:nvSpPr>
        <p:spPr/>
        <p:txBody>
          <a:bodyPr rtlCol="0"/>
          <a:lstStyle/>
          <a:p>
            <a:pPr rtl="0"/>
            <a:fld id="{7B5BEA7F-1AFB-49DD-A3F1-64E1620E51B2}" type="datetime1">
              <a:rPr lang="pt-BR" noProof="0" smtClean="0"/>
              <a:t>12/07/2023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446212" y="609599"/>
            <a:ext cx="9302752" cy="2748429"/>
          </a:xfrm>
        </p:spPr>
        <p:txBody>
          <a:bodyPr rtlCol="0" anchor="ctr">
            <a:normAutofit/>
          </a:bodyPr>
          <a:lstStyle>
            <a:lvl1pPr>
              <a:defRPr sz="3600"/>
            </a:lvl1pPr>
          </a:lstStyle>
          <a:p>
            <a:pPr rtl="0"/>
            <a:r>
              <a:rPr lang="pt-BR" noProof="0"/>
              <a:t>Clique para editar o título Mestre</a:t>
            </a:r>
          </a:p>
        </p:txBody>
      </p:sp>
      <p:sp>
        <p:nvSpPr>
          <p:cNvPr id="12" name="Espaço Reservado para Texto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Editar estilos de texto Mestre</a:t>
            </a:r>
          </a:p>
        </p:txBody>
      </p:sp>
      <p:sp>
        <p:nvSpPr>
          <p:cNvPr id="4" name="Espaço Reservado para Texto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Editar estilos de texto Mestre</a:t>
            </a:r>
          </a:p>
        </p:txBody>
      </p:sp>
      <p:sp>
        <p:nvSpPr>
          <p:cNvPr id="5" name="Espaço Reservado para Data 4"/>
          <p:cNvSpPr>
            <a:spLocks noGrp="1"/>
          </p:cNvSpPr>
          <p:nvPr>
            <p:ph type="dt" sz="half" idx="10"/>
          </p:nvPr>
        </p:nvSpPr>
        <p:spPr/>
        <p:txBody>
          <a:bodyPr rtlCol="0"/>
          <a:lstStyle/>
          <a:p>
            <a:pPr rtl="0"/>
            <a:fld id="{29A47D19-B5A2-4A09-8BCF-61189AC8F394}" type="datetime1">
              <a:rPr lang="pt-BR" noProof="0" smtClean="0"/>
              <a:t>12/07/2023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
        <p:nvSpPr>
          <p:cNvPr id="60" name="Caixa de texto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BR" sz="8000" noProof="0">
                <a:solidFill>
                  <a:schemeClr val="tx1"/>
                </a:solidFill>
                <a:effectLst/>
              </a:rPr>
              <a:t>"</a:t>
            </a:r>
          </a:p>
        </p:txBody>
      </p:sp>
      <p:sp>
        <p:nvSpPr>
          <p:cNvPr id="61" name="Caixa de texto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BR" sz="8000" noProof="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0" y="2134041"/>
            <a:ext cx="9906001" cy="2511835"/>
          </a:xfrm>
        </p:spPr>
        <p:txBody>
          <a:bodyPr rtlCol="0" anchor="b">
            <a:normAutofit/>
          </a:bodyPr>
          <a:lstStyle>
            <a:lvl1pPr>
              <a:defRPr sz="3600"/>
            </a:lvl1pPr>
          </a:lstStyle>
          <a:p>
            <a:pPr rtl="0"/>
            <a:r>
              <a:rPr lang="pt-BR" noProof="0"/>
              <a:t>Clique para editar o estilo de título Mestre</a:t>
            </a:r>
          </a:p>
        </p:txBody>
      </p:sp>
      <p:sp>
        <p:nvSpPr>
          <p:cNvPr id="4" name="Espaço reservado para texto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Editar o texto Mestre</a:t>
            </a:r>
          </a:p>
        </p:txBody>
      </p:sp>
      <p:sp>
        <p:nvSpPr>
          <p:cNvPr id="5" name="Espaço Reservado para Data 4"/>
          <p:cNvSpPr>
            <a:spLocks noGrp="1"/>
          </p:cNvSpPr>
          <p:nvPr>
            <p:ph type="dt" sz="half" idx="10"/>
          </p:nvPr>
        </p:nvSpPr>
        <p:spPr/>
        <p:txBody>
          <a:bodyPr rtlCol="0"/>
          <a:lstStyle/>
          <a:p>
            <a:pPr rtl="0"/>
            <a:fld id="{649D303F-115C-4AB0-BF64-F84AF60E4332}" type="datetime1">
              <a:rPr lang="pt-BR" noProof="0" smtClean="0"/>
              <a:t>12/07/2023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na 3">
    <p:spTree>
      <p:nvGrpSpPr>
        <p:cNvPr id="1" name=""/>
        <p:cNvGrpSpPr/>
        <p:nvPr/>
      </p:nvGrpSpPr>
      <p:grpSpPr>
        <a:xfrm>
          <a:off x="0" y="0"/>
          <a:ext cx="0" cy="0"/>
          <a:chOff x="0" y="0"/>
          <a:chExt cx="0" cy="0"/>
        </a:xfrm>
      </p:grpSpPr>
      <p:sp>
        <p:nvSpPr>
          <p:cNvPr id="15" name="Título 1"/>
          <p:cNvSpPr>
            <a:spLocks noGrp="1"/>
          </p:cNvSpPr>
          <p:nvPr>
            <p:ph type="title" hasCustomPrompt="1"/>
          </p:nvPr>
        </p:nvSpPr>
        <p:spPr>
          <a:xfrm>
            <a:off x="1141413" y="609600"/>
            <a:ext cx="9905998" cy="1905000"/>
          </a:xfrm>
        </p:spPr>
        <p:txBody>
          <a:bodyPr rtlCol="0"/>
          <a:lstStyle/>
          <a:p>
            <a:pPr rtl="0"/>
            <a:r>
              <a:rPr lang="pt-BR" noProof="0"/>
              <a:t>Clique para editar o estilo de título Mestre</a:t>
            </a:r>
          </a:p>
        </p:txBody>
      </p:sp>
      <p:sp>
        <p:nvSpPr>
          <p:cNvPr id="7" name="Espaço Reservado para Texto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8" name="Espaço Reservado para Texto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9" name="Espaço Reservado para Texto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10" name="Espaço Reservado para Texto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11" name="Espaço Reservado para Texto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12" name="Espaço Reservado para Texto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3" name="Espaço Reservado para Data 2"/>
          <p:cNvSpPr>
            <a:spLocks noGrp="1"/>
          </p:cNvSpPr>
          <p:nvPr>
            <p:ph type="dt" sz="half" idx="10"/>
          </p:nvPr>
        </p:nvSpPr>
        <p:spPr/>
        <p:txBody>
          <a:bodyPr rtlCol="0"/>
          <a:lstStyle/>
          <a:p>
            <a:pPr rtl="0"/>
            <a:fld id="{E4196294-876E-45EB-8002-578B34D9D72B}" type="datetime1">
              <a:rPr lang="pt-BR" noProof="0" smtClean="0"/>
              <a:t>12/07/2023</a:t>
            </a:fld>
            <a:endParaRPr lang="pt-BR" noProof="0"/>
          </a:p>
        </p:txBody>
      </p:sp>
      <p:sp>
        <p:nvSpPr>
          <p:cNvPr id="4" name="Espaço Reservado para Rodapé 3"/>
          <p:cNvSpPr>
            <a:spLocks noGrp="1"/>
          </p:cNvSpPr>
          <p:nvPr>
            <p:ph type="ftr" sz="quarter" idx="11"/>
          </p:nvPr>
        </p:nvSpPr>
        <p:spPr/>
        <p:txBody>
          <a:bodyPr rtlCol="0"/>
          <a:lstStyle/>
          <a:p>
            <a:pPr rtl="0"/>
            <a:endParaRPr lang="pt-BR" noProof="0"/>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na de imagem 3">
    <p:spTree>
      <p:nvGrpSpPr>
        <p:cNvPr id="1" name=""/>
        <p:cNvGrpSpPr/>
        <p:nvPr/>
      </p:nvGrpSpPr>
      <p:grpSpPr>
        <a:xfrm>
          <a:off x="0" y="0"/>
          <a:ext cx="0" cy="0"/>
          <a:chOff x="0" y="0"/>
          <a:chExt cx="0" cy="0"/>
        </a:xfrm>
      </p:grpSpPr>
      <p:sp>
        <p:nvSpPr>
          <p:cNvPr id="30" name="Título 1"/>
          <p:cNvSpPr>
            <a:spLocks noGrp="1"/>
          </p:cNvSpPr>
          <p:nvPr>
            <p:ph type="title"/>
          </p:nvPr>
        </p:nvSpPr>
        <p:spPr>
          <a:xfrm>
            <a:off x="1141411" y="609600"/>
            <a:ext cx="9905999" cy="1905000"/>
          </a:xfrm>
        </p:spPr>
        <p:txBody>
          <a:bodyPr rtlCol="0"/>
          <a:lstStyle/>
          <a:p>
            <a:pPr rtl="0"/>
            <a:r>
              <a:rPr lang="pt-BR" noProof="0"/>
              <a:t>Clique para editar o título Mestre</a:t>
            </a:r>
          </a:p>
        </p:txBody>
      </p:sp>
      <p:sp>
        <p:nvSpPr>
          <p:cNvPr id="19" name="Espaço Reservado para Texto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20" name="Espaço reservado para imagem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0"/>
              <a:t>Clique no ícone para adicionar uma imagem</a:t>
            </a:r>
          </a:p>
        </p:txBody>
      </p:sp>
      <p:sp>
        <p:nvSpPr>
          <p:cNvPr id="21" name="Espaço Reservado para Texto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22" name="Espaço Reservado para Texto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dirty="0"/>
              <a:t>Editar estilos de texto Mestre</a:t>
            </a:r>
          </a:p>
        </p:txBody>
      </p:sp>
      <p:sp>
        <p:nvSpPr>
          <p:cNvPr id="23" name="Espaço Reservado para Imagem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0"/>
              <a:t>Clique no ícone para adicionar uma imagem</a:t>
            </a:r>
          </a:p>
        </p:txBody>
      </p:sp>
      <p:sp>
        <p:nvSpPr>
          <p:cNvPr id="24" name="Espaço Reservado para Texto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25" name="Espaço reservado para texto 4"/>
          <p:cNvSpPr>
            <a:spLocks noGrp="1"/>
          </p:cNvSpPr>
          <p:nvPr>
            <p:ph type="body" sz="quarter" idx="13" hasCustomPrompt="1"/>
          </p:nvPr>
        </p:nvSpPr>
        <p:spPr>
          <a:xfrm>
            <a:off x="7852567" y="4404595"/>
            <a:ext cx="3190741" cy="576262"/>
          </a:xfrm>
        </p:spPr>
        <p:txBody>
          <a:bodyPr rtlCol="0" anchor="b">
            <a:noAutofit/>
          </a:bodyPr>
          <a:lstStyle>
            <a:lvl1pPr marL="0" indent="0" rtl="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dirty="0"/>
              <a:t>Editar estilos de texto Mestre</a:t>
            </a:r>
          </a:p>
        </p:txBody>
      </p:sp>
      <p:sp>
        <p:nvSpPr>
          <p:cNvPr id="26" name="Espaço Reservado para Imagem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0"/>
              <a:t>Clique no ícone para adicionar uma imagem</a:t>
            </a:r>
          </a:p>
        </p:txBody>
      </p:sp>
      <p:sp>
        <p:nvSpPr>
          <p:cNvPr id="27" name="Espaço Reservado para Texto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3" name="Espaço Reservado para Data 2"/>
          <p:cNvSpPr>
            <a:spLocks noGrp="1"/>
          </p:cNvSpPr>
          <p:nvPr>
            <p:ph type="dt" sz="half" idx="10"/>
          </p:nvPr>
        </p:nvSpPr>
        <p:spPr/>
        <p:txBody>
          <a:bodyPr rtlCol="0"/>
          <a:lstStyle/>
          <a:p>
            <a:pPr rtl="0"/>
            <a:fld id="{1848C094-59C3-4D57-80C2-C16021DBB375}" type="datetime1">
              <a:rPr lang="pt-BR" noProof="0" smtClean="0"/>
              <a:t>12/07/2023</a:t>
            </a:fld>
            <a:endParaRPr lang="pt-BR" noProof="0"/>
          </a:p>
        </p:txBody>
      </p:sp>
      <p:sp>
        <p:nvSpPr>
          <p:cNvPr id="4" name="Espaço Reservado para Rodapé 3"/>
          <p:cNvSpPr>
            <a:spLocks noGrp="1"/>
          </p:cNvSpPr>
          <p:nvPr>
            <p:ph type="ftr" sz="quarter" idx="11"/>
          </p:nvPr>
        </p:nvSpPr>
        <p:spPr/>
        <p:txBody>
          <a:bodyPr rtlCol="0"/>
          <a:lstStyle/>
          <a:p>
            <a:pPr rtl="0"/>
            <a:endParaRPr lang="pt-BR" noProof="0"/>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texto vertical 2"/>
          <p:cNvSpPr>
            <a:spLocks noGrp="1"/>
          </p:cNvSpPr>
          <p:nvPr>
            <p:ph type="body" orient="vert" idx="1" hasCustomPrompt="1"/>
          </p:nvPr>
        </p:nvSpPr>
        <p:spPr/>
        <p:txBody>
          <a:bodyPr vert="eaVert" rtlCol="0" anchor="t"/>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88E65B06-1465-42AE-BF94-C0F0F1ABA3D0}" type="datetime1">
              <a:rPr lang="pt-BR" noProof="0" smtClean="0"/>
              <a:t>12/07/2023</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9042400" y="609599"/>
            <a:ext cx="2005011" cy="5181601"/>
          </a:xfrm>
        </p:spPr>
        <p:txBody>
          <a:bodyPr vert="eaVert" rtlCol="0"/>
          <a:lstStyle/>
          <a:p>
            <a:pPr rtl="0"/>
            <a:r>
              <a:rPr lang="pt-BR" noProof="0"/>
              <a:t>Clique para editar o estilo de título Mestre</a:t>
            </a:r>
          </a:p>
        </p:txBody>
      </p:sp>
      <p:sp>
        <p:nvSpPr>
          <p:cNvPr id="3" name="Espaço reservado para texto vertical 2"/>
          <p:cNvSpPr>
            <a:spLocks noGrp="1"/>
          </p:cNvSpPr>
          <p:nvPr>
            <p:ph type="body" orient="vert" idx="1" hasCustomPrompt="1"/>
          </p:nvPr>
        </p:nvSpPr>
        <p:spPr>
          <a:xfrm>
            <a:off x="1141410" y="609599"/>
            <a:ext cx="7748590" cy="5181601"/>
          </a:xfrm>
        </p:spPr>
        <p:txBody>
          <a:bodyPr vert="eaVert"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4B04C83B-3B65-45AF-99D0-468CEDD0DC72}" type="datetime1">
              <a:rPr lang="pt-BR" noProof="0" smtClean="0"/>
              <a:t>12/07/2023</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conteúdo 2"/>
          <p:cNvSpPr>
            <a:spLocks noGrp="1"/>
          </p:cNvSpPr>
          <p:nvPr>
            <p:ph idx="1" hasCustomPrompt="1"/>
          </p:nvPr>
        </p:nvSpPr>
        <p:spPr/>
        <p:txBody>
          <a:bodyPr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B0C596BE-B23C-4E59-BC1A-9483DC8394B5}" type="datetime1">
              <a:rPr lang="pt-BR" noProof="0" smtClean="0"/>
              <a:t>12/07/2023</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1" y="1419226"/>
            <a:ext cx="9906000" cy="2852737"/>
          </a:xfrm>
        </p:spPr>
        <p:txBody>
          <a:bodyPr rtlCol="0" anchor="b">
            <a:normAutofit/>
          </a:bodyPr>
          <a:lstStyle>
            <a:lvl1pPr>
              <a:defRPr sz="3600"/>
            </a:lvl1pPr>
          </a:lstStyle>
          <a:p>
            <a:pPr rtl="0"/>
            <a:r>
              <a:rPr lang="pt-BR" noProof="0"/>
              <a:t>Clique para editar o estilo de título Mestre</a:t>
            </a:r>
          </a:p>
        </p:txBody>
      </p:sp>
      <p:sp>
        <p:nvSpPr>
          <p:cNvPr id="3" name="Espaço Reservado para Texto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4" name="Espaço Reservado para Data 3"/>
          <p:cNvSpPr>
            <a:spLocks noGrp="1"/>
          </p:cNvSpPr>
          <p:nvPr>
            <p:ph type="dt" sz="half" idx="10"/>
          </p:nvPr>
        </p:nvSpPr>
        <p:spPr/>
        <p:txBody>
          <a:bodyPr rtlCol="0"/>
          <a:lstStyle/>
          <a:p>
            <a:pPr rtl="0"/>
            <a:fld id="{8FD7BE37-C264-483A-9871-139F2D8C2CAC}" type="datetime1">
              <a:rPr lang="pt-BR" noProof="0" smtClean="0"/>
              <a:t>12/07/2023</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conteúdo 2"/>
          <p:cNvSpPr>
            <a:spLocks noGrp="1"/>
          </p:cNvSpPr>
          <p:nvPr>
            <p:ph sz="half" idx="1" hasCustomPrompt="1"/>
          </p:nvPr>
        </p:nvSpPr>
        <p:spPr>
          <a:xfrm>
            <a:off x="1141410" y="2249486"/>
            <a:ext cx="4878389" cy="3541714"/>
          </a:xfrm>
        </p:spPr>
        <p:txBody>
          <a:bodyPr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conteúdo 3"/>
          <p:cNvSpPr>
            <a:spLocks noGrp="1"/>
          </p:cNvSpPr>
          <p:nvPr>
            <p:ph sz="half" idx="2" hasCustomPrompt="1"/>
          </p:nvPr>
        </p:nvSpPr>
        <p:spPr>
          <a:xfrm>
            <a:off x="6172200" y="2249486"/>
            <a:ext cx="4875211" cy="3541714"/>
          </a:xfrm>
        </p:spPr>
        <p:txBody>
          <a:bodyPr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Data 4"/>
          <p:cNvSpPr>
            <a:spLocks noGrp="1"/>
          </p:cNvSpPr>
          <p:nvPr>
            <p:ph type="dt" sz="half" idx="10"/>
          </p:nvPr>
        </p:nvSpPr>
        <p:spPr/>
        <p:txBody>
          <a:bodyPr rtlCol="0"/>
          <a:lstStyle/>
          <a:p>
            <a:pPr rtl="0"/>
            <a:fld id="{9CBF9FE5-D85B-40F6-BDA0-C55FD244BAE0}" type="datetime1">
              <a:rPr lang="pt-BR" noProof="0" smtClean="0"/>
              <a:t>12/07/2023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1141411" y="619126"/>
            <a:ext cx="9906000" cy="1477961"/>
          </a:xfrm>
        </p:spPr>
        <p:txBody>
          <a:bodyPr rtlCol="0"/>
          <a:lstStyle/>
          <a:p>
            <a:pPr rtl="0"/>
            <a:r>
              <a:rPr lang="pt-BR" noProof="0"/>
              <a:t>Clique para editar o título Mestre</a:t>
            </a:r>
          </a:p>
        </p:txBody>
      </p:sp>
      <p:sp>
        <p:nvSpPr>
          <p:cNvPr id="3" name="Espaço Reservado para Texto 2"/>
          <p:cNvSpPr>
            <a:spLocks noGrp="1"/>
          </p:cNvSpPr>
          <p:nvPr>
            <p:ph type="body" idx="1" hasCustomPrompt="1"/>
          </p:nvPr>
        </p:nvSpPr>
        <p:spPr>
          <a:xfrm>
            <a:off x="1141411" y="2249486"/>
            <a:ext cx="487839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dirty="0"/>
              <a:t>Editar estilos de texto Mestre</a:t>
            </a:r>
          </a:p>
        </p:txBody>
      </p:sp>
      <p:sp>
        <p:nvSpPr>
          <p:cNvPr id="4" name="Espaço reservado para conteúdo 3"/>
          <p:cNvSpPr>
            <a:spLocks noGrp="1"/>
          </p:cNvSpPr>
          <p:nvPr>
            <p:ph sz="half" idx="2" hasCustomPrompt="1"/>
          </p:nvPr>
        </p:nvSpPr>
        <p:spPr>
          <a:xfrm>
            <a:off x="1141410" y="3073397"/>
            <a:ext cx="4878391" cy="2717801"/>
          </a:xfrm>
        </p:spPr>
        <p:txBody>
          <a:bodyPr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texto 4"/>
          <p:cNvSpPr>
            <a:spLocks noGrp="1"/>
          </p:cNvSpPr>
          <p:nvPr>
            <p:ph type="body" sz="quarter" idx="3" hasCustomPrompt="1"/>
          </p:nvPr>
        </p:nvSpPr>
        <p:spPr>
          <a:xfrm>
            <a:off x="6172200" y="2249485"/>
            <a:ext cx="4875210" cy="823912"/>
          </a:xfrm>
        </p:spPr>
        <p:txBody>
          <a:bodyPr rtlCol="0" anchor="b"/>
          <a:lstStyle>
            <a:lvl1pPr marL="0" indent="0" rtl="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dirty="0"/>
              <a:t>Editar estilos de texto Mestre</a:t>
            </a:r>
          </a:p>
        </p:txBody>
      </p:sp>
      <p:sp>
        <p:nvSpPr>
          <p:cNvPr id="6" name="Espaço reservado para conteúdo 5"/>
          <p:cNvSpPr>
            <a:spLocks noGrp="1"/>
          </p:cNvSpPr>
          <p:nvPr>
            <p:ph sz="quarter" idx="4" hasCustomPrompt="1"/>
          </p:nvPr>
        </p:nvSpPr>
        <p:spPr>
          <a:xfrm>
            <a:off x="6172200" y="3073397"/>
            <a:ext cx="4875210" cy="2717801"/>
          </a:xfrm>
        </p:spPr>
        <p:txBody>
          <a:bodyPr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7" name="Espaço Reservado para Data 6"/>
          <p:cNvSpPr>
            <a:spLocks noGrp="1"/>
          </p:cNvSpPr>
          <p:nvPr>
            <p:ph type="dt" sz="half" idx="10"/>
          </p:nvPr>
        </p:nvSpPr>
        <p:spPr/>
        <p:txBody>
          <a:bodyPr rtlCol="0"/>
          <a:lstStyle/>
          <a:p>
            <a:pPr rtl="0"/>
            <a:fld id="{D31AF743-7AA7-4A27-A8F7-F31693243353}" type="datetime1">
              <a:rPr lang="pt-BR" noProof="0" smtClean="0"/>
              <a:t>12/07/2023</a:t>
            </a:fld>
            <a:endParaRPr lang="pt-BR" noProof="0"/>
          </a:p>
        </p:txBody>
      </p:sp>
      <p:sp>
        <p:nvSpPr>
          <p:cNvPr id="8" name="Espaço Reservado para Rodapé 7"/>
          <p:cNvSpPr>
            <a:spLocks noGrp="1"/>
          </p:cNvSpPr>
          <p:nvPr>
            <p:ph type="ftr" sz="quarter" idx="11"/>
          </p:nvPr>
        </p:nvSpPr>
        <p:spPr/>
        <p:txBody>
          <a:bodyPr rtlCol="0"/>
          <a:lstStyle/>
          <a:p>
            <a:pPr rtl="0"/>
            <a:endParaRPr lang="pt-BR" noProof="0"/>
          </a:p>
        </p:txBody>
      </p:sp>
      <p:sp>
        <p:nvSpPr>
          <p:cNvPr id="9" name="Espaço Reservado para o Número do Slide 8"/>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Data 2"/>
          <p:cNvSpPr>
            <a:spLocks noGrp="1"/>
          </p:cNvSpPr>
          <p:nvPr>
            <p:ph type="dt" sz="half" idx="10"/>
          </p:nvPr>
        </p:nvSpPr>
        <p:spPr/>
        <p:txBody>
          <a:bodyPr rtlCol="0"/>
          <a:lstStyle/>
          <a:p>
            <a:pPr rtl="0"/>
            <a:fld id="{501EAB95-A7A3-4242-8365-938AB69D927B}" type="datetime1">
              <a:rPr lang="pt-BR" noProof="0" smtClean="0"/>
              <a:t>12/07/2023</a:t>
            </a:fld>
            <a:endParaRPr lang="pt-BR" noProof="0"/>
          </a:p>
        </p:txBody>
      </p:sp>
      <p:sp>
        <p:nvSpPr>
          <p:cNvPr id="4" name="Espaço Reservado para Rodapé 3"/>
          <p:cNvSpPr>
            <a:spLocks noGrp="1"/>
          </p:cNvSpPr>
          <p:nvPr>
            <p:ph type="ftr" sz="quarter" idx="11"/>
          </p:nvPr>
        </p:nvSpPr>
        <p:spPr/>
        <p:txBody>
          <a:bodyPr rtlCol="0"/>
          <a:lstStyle/>
          <a:p>
            <a:pPr rtl="0"/>
            <a:endParaRPr lang="pt-BR" noProof="0"/>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17E8544A-C266-48C9-A6C9-13B162D21F47}" type="datetime1">
              <a:rPr lang="pt-BR" noProof="0" smtClean="0"/>
              <a:t>12/07/2023</a:t>
            </a:fld>
            <a:endParaRPr lang="pt-BR" noProof="0"/>
          </a:p>
        </p:txBody>
      </p:sp>
      <p:sp>
        <p:nvSpPr>
          <p:cNvPr id="3" name="Espaço Reservado para Rodapé 2"/>
          <p:cNvSpPr>
            <a:spLocks noGrp="1"/>
          </p:cNvSpPr>
          <p:nvPr>
            <p:ph type="ftr" sz="quarter" idx="11"/>
          </p:nvPr>
        </p:nvSpPr>
        <p:spPr/>
        <p:txBody>
          <a:bodyPr rtlCol="0"/>
          <a:lstStyle/>
          <a:p>
            <a:pPr rtl="0"/>
            <a:endParaRPr lang="pt-BR" noProof="0"/>
          </a:p>
        </p:txBody>
      </p:sp>
      <p:sp>
        <p:nvSpPr>
          <p:cNvPr id="4" name="Espaço reservado para o número do slide 3"/>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6705" y="609601"/>
            <a:ext cx="3856037" cy="1639884"/>
          </a:xfrm>
        </p:spPr>
        <p:txBody>
          <a:bodyPr rtlCol="0" anchor="b"/>
          <a:lstStyle>
            <a:lvl1pPr>
              <a:defRPr sz="3200"/>
            </a:lvl1pPr>
          </a:lstStyle>
          <a:p>
            <a:pPr rtl="0"/>
            <a:r>
              <a:rPr lang="pt-BR" noProof="0"/>
              <a:t>Clique para editar o estilo de título Mestre</a:t>
            </a:r>
          </a:p>
        </p:txBody>
      </p:sp>
      <p:sp>
        <p:nvSpPr>
          <p:cNvPr id="3" name="Espaço reservado para conteúdo 2"/>
          <p:cNvSpPr>
            <a:spLocks noGrp="1"/>
          </p:cNvSpPr>
          <p:nvPr>
            <p:ph idx="1" hasCustomPrompt="1"/>
          </p:nvPr>
        </p:nvSpPr>
        <p:spPr>
          <a:xfrm>
            <a:off x="5156200" y="592666"/>
            <a:ext cx="5891209" cy="5198534"/>
          </a:xfrm>
        </p:spPr>
        <p:txBody>
          <a:bodyPr rtlCol="0" anchor="ct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texto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Editar estilos de texto Mestre</a:t>
            </a:r>
          </a:p>
        </p:txBody>
      </p:sp>
      <p:sp>
        <p:nvSpPr>
          <p:cNvPr id="5" name="Espaço Reservado para Data 4"/>
          <p:cNvSpPr>
            <a:spLocks noGrp="1"/>
          </p:cNvSpPr>
          <p:nvPr>
            <p:ph type="dt" sz="half" idx="10"/>
          </p:nvPr>
        </p:nvSpPr>
        <p:spPr/>
        <p:txBody>
          <a:bodyPr rtlCol="0"/>
          <a:lstStyle/>
          <a:p>
            <a:pPr rtl="0"/>
            <a:fld id="{4F205157-E6F1-45B4-B896-DE2A344F09C6}" type="datetime1">
              <a:rPr lang="pt-BR" noProof="0" smtClean="0"/>
              <a:t>12/07/2023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09600"/>
            <a:ext cx="5934508" cy="1639886"/>
          </a:xfrm>
        </p:spPr>
        <p:txBody>
          <a:bodyPr rtlCol="0" anchor="b"/>
          <a:lstStyle>
            <a:lvl1pPr>
              <a:defRPr sz="3200"/>
            </a:lvl1pPr>
          </a:lstStyle>
          <a:p>
            <a:pPr rtl="0"/>
            <a:r>
              <a:rPr lang="pt-BR" noProof="0"/>
              <a:t>Clique para editar o título Mestre</a:t>
            </a:r>
          </a:p>
        </p:txBody>
      </p:sp>
      <p:sp>
        <p:nvSpPr>
          <p:cNvPr id="3" name="Espaço reservado para imagem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a:t>Clique no ícone para adicionar uma imagem</a:t>
            </a:r>
          </a:p>
        </p:txBody>
      </p:sp>
      <p:sp>
        <p:nvSpPr>
          <p:cNvPr id="4" name="Espaço reservado para texto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Editar estilos de texto Mestre</a:t>
            </a:r>
          </a:p>
        </p:txBody>
      </p:sp>
      <p:sp>
        <p:nvSpPr>
          <p:cNvPr id="5" name="Espaço Reservado para Data 4"/>
          <p:cNvSpPr>
            <a:spLocks noGrp="1"/>
          </p:cNvSpPr>
          <p:nvPr>
            <p:ph type="dt" sz="half" idx="10"/>
          </p:nvPr>
        </p:nvSpPr>
        <p:spPr/>
        <p:txBody>
          <a:bodyPr rtlCol="0"/>
          <a:lstStyle/>
          <a:p>
            <a:pPr rtl="0"/>
            <a:fld id="{F71F8E9B-B567-4425-A671-20F07253D543}" type="datetime1">
              <a:rPr lang="pt-BR" noProof="0" smtClean="0"/>
              <a:t>12/07/2023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m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upo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upo 8"/>
            <p:cNvGrpSpPr/>
            <p:nvPr/>
          </p:nvGrpSpPr>
          <p:grpSpPr>
            <a:xfrm>
              <a:off x="-14288" y="0"/>
              <a:ext cx="1220788" cy="6858001"/>
              <a:chOff x="-14288" y="0"/>
              <a:chExt cx="1220788" cy="6858001"/>
            </a:xfrm>
            <a:grpFill/>
          </p:grpSpPr>
          <p:sp>
            <p:nvSpPr>
              <p:cNvPr id="21" name="Retângulo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orma liv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a Liv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a liv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a Liv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a liv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a liv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a liv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a liv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a liv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a liv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ha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a liv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a liv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a liv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a liv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tângulo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orma liv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a liv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orma liv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orma liv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a liv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a liv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a liv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a liv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a liv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a liv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upo 9"/>
            <p:cNvGrpSpPr/>
            <p:nvPr/>
          </p:nvGrpSpPr>
          <p:grpSpPr>
            <a:xfrm>
              <a:off x="11364912" y="0"/>
              <a:ext cx="674688" cy="6848476"/>
              <a:chOff x="11364912" y="0"/>
              <a:chExt cx="674688" cy="6848476"/>
            </a:xfrm>
            <a:grpFill/>
          </p:grpSpPr>
          <p:sp>
            <p:nvSpPr>
              <p:cNvPr id="11" name="Forma liv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orma liv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orma liv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a liv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orma liv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orma liv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a liv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a liv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a liv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tângulo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Espaço reservado para título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pt-BR" noProof="0"/>
          </a:p>
        </p:txBody>
      </p:sp>
      <p:sp>
        <p:nvSpPr>
          <p:cNvPr id="3" name="Espaço Reservado para Texto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pt-BR" noProof="0" dirty="0"/>
              <a:t>Editar estilos de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4" name="Espaço Reservado para Data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0B1C55FA-99E2-4221-8083-01517F2C3AC3}" type="datetime1">
              <a:rPr lang="pt-BR" noProof="0" smtClean="0"/>
              <a:t>12/07/2023</a:t>
            </a:fld>
            <a:endParaRPr lang="pt-BR" noProof="0" dirty="0"/>
          </a:p>
        </p:txBody>
      </p:sp>
      <p:sp>
        <p:nvSpPr>
          <p:cNvPr id="5" name="Espaço reservado para rodapé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pt-BR" noProof="0"/>
          </a:p>
        </p:txBody>
      </p:sp>
      <p:sp>
        <p:nvSpPr>
          <p:cNvPr id="6" name="Espaço reservado para o número do slide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pt-BR" noProof="0" smtClean="0"/>
              <a:pPr rtl="0"/>
              <a:t>‹nº›</a:t>
            </a:fld>
            <a:endParaRPr lang="pt-BR" noProof="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ideo" Target="https://www.youtube.com/embed/NrmMk1Myrxc?feature=oembed" TargetMode="Externa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ideo" Target="https://www.youtube.com/embed/wkX4XlkaU40?start=7&amp;feature=oembed" TargetMode="External"/><Relationship Id="rId4" Type="http://schemas.openxmlformats.org/officeDocument/2006/relationships/image" Target="../media/image10.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www.luiztools.com.br/post/toyota-kata-resenha/"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aws.amazon.com/pt/certification/certified-devops-engineer-professional/"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hyperlink" Target="https://www.exin.com/pt-br/agile-devops-lean/exin-devops/exin-devops-professional/" TargetMode="External"/><Relationship Id="rId4" Type="http://schemas.openxmlformats.org/officeDocument/2006/relationships/hyperlink" Target="https://www.devopsinstitute.com/certifications/devops-foundation/"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68D3E5-C7A3-47DF-A374-46BF83A69904}"/>
              </a:ext>
            </a:extLst>
          </p:cNvPr>
          <p:cNvSpPr>
            <a:spLocks noGrp="1"/>
          </p:cNvSpPr>
          <p:nvPr>
            <p:ph type="ctrTitle"/>
          </p:nvPr>
        </p:nvSpPr>
        <p:spPr>
          <a:xfrm>
            <a:off x="960120" y="1122363"/>
            <a:ext cx="11231880" cy="2387600"/>
          </a:xfrm>
        </p:spPr>
        <p:txBody>
          <a:bodyPr rtlCol="0">
            <a:normAutofit/>
          </a:bodyPr>
          <a:lstStyle/>
          <a:p>
            <a:pPr algn="ctr" rtl="0"/>
            <a:r>
              <a:rPr lang="pt-BR" sz="5400" dirty="0">
                <a:latin typeface="Rockwell" panose="02060603020205020403" pitchFamily="18" charset="0"/>
              </a:rPr>
              <a:t>DEVOPS:</a:t>
            </a:r>
            <a:br>
              <a:rPr lang="pt-BR" sz="5400" dirty="0">
                <a:latin typeface="Rockwell" panose="02060603020205020403" pitchFamily="18" charset="0"/>
              </a:rPr>
            </a:br>
            <a:r>
              <a:rPr lang="pt-BR" sz="5400" dirty="0">
                <a:latin typeface="Rockwell" panose="02060603020205020403" pitchFamily="18" charset="0"/>
              </a:rPr>
              <a:t> Conceitos básicos II</a:t>
            </a:r>
          </a:p>
        </p:txBody>
      </p:sp>
      <p:sp>
        <p:nvSpPr>
          <p:cNvPr id="3" name="Subtítulo 2">
            <a:extLst>
              <a:ext uri="{FF2B5EF4-FFF2-40B4-BE49-F238E27FC236}">
                <a16:creationId xmlns:a16="http://schemas.microsoft.com/office/drawing/2014/main" id="{2E78725B-6E40-4D82-B375-7831D81C29EE}"/>
              </a:ext>
            </a:extLst>
          </p:cNvPr>
          <p:cNvSpPr>
            <a:spLocks noGrp="1"/>
          </p:cNvSpPr>
          <p:nvPr>
            <p:ph type="subTitle" idx="1"/>
          </p:nvPr>
        </p:nvSpPr>
        <p:spPr>
          <a:xfrm>
            <a:off x="3420533" y="5147733"/>
            <a:ext cx="8805333" cy="1710267"/>
          </a:xfrm>
        </p:spPr>
        <p:txBody>
          <a:bodyPr rtlCol="0">
            <a:normAutofit/>
          </a:bodyPr>
          <a:lstStyle/>
          <a:p>
            <a:pPr rtl="0"/>
            <a:r>
              <a:rPr lang="pt-BR" sz="2400" dirty="0">
                <a:latin typeface="Tahoma" panose="020B0604030504040204" pitchFamily="34" charset="0"/>
                <a:ea typeface="Tahoma" panose="020B0604030504040204" pitchFamily="34" charset="0"/>
                <a:cs typeface="Tahoma" panose="020B0604030504040204" pitchFamily="34" charset="0"/>
              </a:rPr>
              <a:t>Prof. ESP. Yuri </a:t>
            </a:r>
            <a:r>
              <a:rPr lang="pt-BR" sz="2400" dirty="0" err="1">
                <a:latin typeface="Tahoma" panose="020B0604030504040204" pitchFamily="34" charset="0"/>
                <a:ea typeface="Tahoma" panose="020B0604030504040204" pitchFamily="34" charset="0"/>
                <a:cs typeface="Tahoma" panose="020B0604030504040204" pitchFamily="34" charset="0"/>
              </a:rPr>
              <a:t>CostA</a:t>
            </a:r>
            <a:endParaRPr lang="pt-BR" sz="2400" dirty="0">
              <a:latin typeface="Tahoma" panose="020B0604030504040204" pitchFamily="34" charset="0"/>
              <a:ea typeface="Tahoma" panose="020B0604030504040204" pitchFamily="34" charset="0"/>
              <a:cs typeface="Tahoma" panose="020B0604030504040204" pitchFamily="34" charset="0"/>
            </a:endParaRPr>
          </a:p>
          <a:p>
            <a:pPr rtl="0"/>
            <a:r>
              <a:rPr lang="pt-BR" sz="2400" dirty="0">
                <a:latin typeface="Tahoma" panose="020B0604030504040204" pitchFamily="34" charset="0"/>
                <a:ea typeface="Tahoma" panose="020B0604030504040204" pitchFamily="34" charset="0"/>
                <a:cs typeface="Tahoma" panose="020B0604030504040204" pitchFamily="34" charset="0"/>
              </a:rPr>
              <a:t>Software Multiplataforma – FATEC ARARAS</a:t>
            </a:r>
          </a:p>
        </p:txBody>
      </p:sp>
    </p:spTree>
    <p:extLst>
      <p:ext uri="{BB962C8B-B14F-4D97-AF65-F5344CB8AC3E}">
        <p14:creationId xmlns:p14="http://schemas.microsoft.com/office/powerpoint/2010/main" val="18193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DEVOPS &amp; FRAMEWORKS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fontScale="92500" lnSpcReduction="10000"/>
          </a:bodyPr>
          <a:lstStyle/>
          <a:p>
            <a:pPr algn="just" rtl="0"/>
            <a:r>
              <a:rPr lang="pt-BR" dirty="0">
                <a:latin typeface="Tahoma" panose="020B0604030504040204" pitchFamily="34" charset="0"/>
                <a:ea typeface="Tahoma" panose="020B0604030504040204" pitchFamily="34" charset="0"/>
                <a:cs typeface="Tahoma" panose="020B0604030504040204" pitchFamily="34" charset="0"/>
              </a:rPr>
              <a:t>Lembrando que existem 12 princípios que embasam o manifesto ágil:</a:t>
            </a:r>
          </a:p>
          <a:p>
            <a:pPr algn="just" rtl="0"/>
            <a:endParaRPr lang="pt-BR" dirty="0">
              <a:latin typeface="Tahoma" panose="020B0604030504040204" pitchFamily="34" charset="0"/>
              <a:ea typeface="Tahoma" panose="020B0604030504040204" pitchFamily="34" charset="0"/>
              <a:cs typeface="Tahoma" panose="020B0604030504040204" pitchFamily="34" charset="0"/>
            </a:endParaRPr>
          </a:p>
          <a:p>
            <a:pPr marL="914400" lvl="1" indent="-457200" algn="just">
              <a:buFont typeface="+mj-lt"/>
              <a:buAutoNum type="arabicPeriod"/>
            </a:pPr>
            <a:r>
              <a:rPr lang="pt-BR" dirty="0">
                <a:latin typeface="Tahoma" panose="020B0604030504040204" pitchFamily="34" charset="0"/>
                <a:ea typeface="Tahoma" panose="020B0604030504040204" pitchFamily="34" charset="0"/>
                <a:cs typeface="Tahoma" panose="020B0604030504040204" pitchFamily="34" charset="0"/>
              </a:rPr>
              <a:t>A maior prioridade do time é satisfazer o cliente, através da entrega adiantada e continua de software de valor.</a:t>
            </a:r>
          </a:p>
          <a:p>
            <a:pPr marL="914400" lvl="1" indent="-457200" algn="just">
              <a:buFont typeface="+mj-lt"/>
              <a:buAutoNum type="arabicPeriod"/>
            </a:pPr>
            <a:r>
              <a:rPr lang="pt-BR" dirty="0">
                <a:latin typeface="Tahoma" panose="020B0604030504040204" pitchFamily="34" charset="0"/>
                <a:ea typeface="Tahoma" panose="020B0604030504040204" pitchFamily="34" charset="0"/>
                <a:cs typeface="Tahoma" panose="020B0604030504040204" pitchFamily="34" charset="0"/>
              </a:rPr>
              <a:t>Aceitar mudanças de requisitos, mesmo no fim do desenvolvimento. Processos ágeis se adequam a mudanças, para que o cliente possa tirar vantagens competitivas.</a:t>
            </a:r>
          </a:p>
          <a:p>
            <a:pPr marL="914400" lvl="1" indent="-457200" algn="just">
              <a:buFont typeface="+mj-lt"/>
              <a:buAutoNum type="arabicPeriod"/>
            </a:pPr>
            <a:r>
              <a:rPr lang="pt-BR" dirty="0">
                <a:latin typeface="Tahoma" panose="020B0604030504040204" pitchFamily="34" charset="0"/>
                <a:ea typeface="Tahoma" panose="020B0604030504040204" pitchFamily="34" charset="0"/>
                <a:cs typeface="Tahoma" panose="020B0604030504040204" pitchFamily="34" charset="0"/>
              </a:rPr>
              <a:t>Entregar software funcionando com frequência, na escala de semanas até meses, com preferência para os períodos mais curtos.</a:t>
            </a:r>
          </a:p>
        </p:txBody>
      </p:sp>
    </p:spTree>
    <p:extLst>
      <p:ext uri="{BB962C8B-B14F-4D97-AF65-F5344CB8AC3E}">
        <p14:creationId xmlns:p14="http://schemas.microsoft.com/office/powerpoint/2010/main" val="50932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DEVOPS &amp; FRAMEWORKS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fontScale="92500" lnSpcReduction="10000"/>
          </a:bodyPr>
          <a:lstStyle/>
          <a:p>
            <a:pPr marL="914400" lvl="1" indent="-457200" algn="just">
              <a:buFont typeface="+mj-lt"/>
              <a:buAutoNum type="arabicPeriod" startAt="4"/>
            </a:pPr>
            <a:r>
              <a:rPr lang="pt-BR" dirty="0">
                <a:latin typeface="Tahoma" panose="020B0604030504040204" pitchFamily="34" charset="0"/>
                <a:ea typeface="Tahoma" panose="020B0604030504040204" pitchFamily="34" charset="0"/>
                <a:cs typeface="Tahoma" panose="020B0604030504040204" pitchFamily="34" charset="0"/>
              </a:rPr>
              <a:t>Pessoas relacionadas à negócios e desenvolvedores devem trabalhar em conjunto e diariamente durante todo o curso do projeto.</a:t>
            </a:r>
          </a:p>
          <a:p>
            <a:pPr marL="914400" lvl="1" indent="-457200" algn="just">
              <a:buFont typeface="+mj-lt"/>
              <a:buAutoNum type="arabicPeriod" startAt="4"/>
            </a:pPr>
            <a:r>
              <a:rPr lang="pt-BR" dirty="0">
                <a:latin typeface="Tahoma" panose="020B0604030504040204" pitchFamily="34" charset="0"/>
                <a:ea typeface="Tahoma" panose="020B0604030504040204" pitchFamily="34" charset="0"/>
                <a:cs typeface="Tahoma" panose="020B0604030504040204" pitchFamily="34" charset="0"/>
              </a:rPr>
              <a:t>Construir projetos ao redor de indivíduos motivados, dando a eles o ambiente e suporte necessários, e confiar que farão seu trabalho.</a:t>
            </a:r>
          </a:p>
          <a:p>
            <a:pPr marL="914400" lvl="1" indent="-457200" algn="just">
              <a:buFont typeface="+mj-lt"/>
              <a:buAutoNum type="arabicPeriod" startAt="4"/>
            </a:pPr>
            <a:r>
              <a:rPr lang="pt-BR" dirty="0">
                <a:latin typeface="Tahoma" panose="020B0604030504040204" pitchFamily="34" charset="0"/>
                <a:ea typeface="Tahoma" panose="020B0604030504040204" pitchFamily="34" charset="0"/>
                <a:cs typeface="Tahoma" panose="020B0604030504040204" pitchFamily="34" charset="0"/>
              </a:rPr>
              <a:t>O método mais eficiente e eficaz de transmitir informações para, e por dentro de um time de desenvolvimento é através de uma conversa cara a cara.</a:t>
            </a:r>
          </a:p>
          <a:p>
            <a:pPr marL="914400" lvl="1" indent="-457200" algn="just">
              <a:buFont typeface="+mj-lt"/>
              <a:buAutoNum type="arabicPeriod" startAt="4"/>
            </a:pPr>
            <a:r>
              <a:rPr lang="pt-BR" dirty="0">
                <a:latin typeface="Tahoma" panose="020B0604030504040204" pitchFamily="34" charset="0"/>
                <a:ea typeface="Tahoma" panose="020B0604030504040204" pitchFamily="34" charset="0"/>
                <a:cs typeface="Tahoma" panose="020B0604030504040204" pitchFamily="34" charset="0"/>
              </a:rPr>
              <a:t>Software funcional é a medida primária de progresso.</a:t>
            </a:r>
          </a:p>
          <a:p>
            <a:pPr marL="914400" lvl="1" indent="-457200" algn="just">
              <a:buFont typeface="+mj-lt"/>
              <a:buAutoNum type="arabicPeriod" startAt="4"/>
            </a:pPr>
            <a:r>
              <a:rPr lang="pt-BR" dirty="0">
                <a:latin typeface="Tahoma" panose="020B0604030504040204" pitchFamily="34" charset="0"/>
                <a:ea typeface="Tahoma" panose="020B0604030504040204" pitchFamily="34" charset="0"/>
                <a:cs typeface="Tahoma" panose="020B0604030504040204" pitchFamily="34" charset="0"/>
              </a:rPr>
              <a:t>Processos ágeis promovem um ambiente sustentável. Os patrocinadores, desenvolvedores e usuários devem ser capazes de manter indefinidamente passos constantes.</a:t>
            </a:r>
          </a:p>
        </p:txBody>
      </p:sp>
    </p:spTree>
    <p:extLst>
      <p:ext uri="{BB962C8B-B14F-4D97-AF65-F5344CB8AC3E}">
        <p14:creationId xmlns:p14="http://schemas.microsoft.com/office/powerpoint/2010/main" val="3171733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DEVOPS &amp; FRAMEWORKS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a:bodyPr>
          <a:lstStyle/>
          <a:p>
            <a:pPr marL="914400" lvl="1" indent="-457200" algn="just">
              <a:buFont typeface="+mj-lt"/>
              <a:buAutoNum type="arabicPeriod" startAt="9"/>
            </a:pPr>
            <a:r>
              <a:rPr lang="pt-BR" dirty="0">
                <a:latin typeface="Tahoma" panose="020B0604030504040204" pitchFamily="34" charset="0"/>
                <a:ea typeface="Tahoma" panose="020B0604030504040204" pitchFamily="34" charset="0"/>
                <a:cs typeface="Tahoma" panose="020B0604030504040204" pitchFamily="34" charset="0"/>
              </a:rPr>
              <a:t>Contínua atenção a excelência técnica e bom design aumenta a agilidade.</a:t>
            </a:r>
          </a:p>
          <a:p>
            <a:pPr marL="914400" lvl="1" indent="-457200" algn="just">
              <a:buFont typeface="+mj-lt"/>
              <a:buAutoNum type="arabicPeriod" startAt="9"/>
            </a:pPr>
            <a:r>
              <a:rPr lang="pt-BR" dirty="0">
                <a:latin typeface="Tahoma" panose="020B0604030504040204" pitchFamily="34" charset="0"/>
                <a:ea typeface="Tahoma" panose="020B0604030504040204" pitchFamily="34" charset="0"/>
                <a:cs typeface="Tahoma" panose="020B0604030504040204" pitchFamily="34" charset="0"/>
              </a:rPr>
              <a:t>Simplicidade: a arte de maximizar a quantidade de trabalho que não precisou ser feito.</a:t>
            </a:r>
          </a:p>
          <a:p>
            <a:pPr marL="914400" lvl="1" indent="-457200" algn="just">
              <a:buFont typeface="+mj-lt"/>
              <a:buAutoNum type="arabicPeriod" startAt="9"/>
            </a:pPr>
            <a:r>
              <a:rPr lang="pt-BR" dirty="0">
                <a:latin typeface="Tahoma" panose="020B0604030504040204" pitchFamily="34" charset="0"/>
                <a:ea typeface="Tahoma" panose="020B0604030504040204" pitchFamily="34" charset="0"/>
                <a:cs typeface="Tahoma" panose="020B0604030504040204" pitchFamily="34" charset="0"/>
              </a:rPr>
              <a:t>As melhores arquiteturas, requisitos e designs emergem de times auto-organizáveis.</a:t>
            </a:r>
          </a:p>
          <a:p>
            <a:pPr marL="914400" lvl="1" indent="-457200" algn="just">
              <a:buFont typeface="+mj-lt"/>
              <a:buAutoNum type="arabicPeriod" startAt="9"/>
            </a:pPr>
            <a:r>
              <a:rPr lang="pt-BR" dirty="0">
                <a:latin typeface="Tahoma" panose="020B0604030504040204" pitchFamily="34" charset="0"/>
                <a:ea typeface="Tahoma" panose="020B0604030504040204" pitchFamily="34" charset="0"/>
                <a:cs typeface="Tahoma" panose="020B0604030504040204" pitchFamily="34" charset="0"/>
              </a:rPr>
              <a:t>Em intervalos regulares, o time reflete sobre como ficar mais efetivo, então se ajusta e otimiza o seu comportamento de acordo.</a:t>
            </a:r>
          </a:p>
        </p:txBody>
      </p:sp>
    </p:spTree>
    <p:extLst>
      <p:ext uri="{BB962C8B-B14F-4D97-AF65-F5344CB8AC3E}">
        <p14:creationId xmlns:p14="http://schemas.microsoft.com/office/powerpoint/2010/main" val="2323948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DEVOPS &amp; Transformação Digital</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lnSpcReduction="10000"/>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Klaus Schwab considera, no livro "A Quarta Revolução Industrial", que estamos vivenciando uma revolução diferente de tudo o que a humanidade já experimentou pois não há precedente para as mudanças que estão ocorrendo em relação à velocidade, à amplitude e à profundidade. </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Diferentemente de outras épocas que havia em relativa estabilidade no mercado, temos atualmente um mundo totalmente volátil incerto, complexo e ambíguo.</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E se falarmos ainda de tecnologia, é ainda mais assustador! </a:t>
            </a:r>
          </a:p>
        </p:txBody>
      </p:sp>
    </p:spTree>
    <p:extLst>
      <p:ext uri="{BB962C8B-B14F-4D97-AF65-F5344CB8AC3E}">
        <p14:creationId xmlns:p14="http://schemas.microsoft.com/office/powerpoint/2010/main" val="53727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DEVOPS &amp; Transformação Digital</a:t>
            </a:r>
          </a:p>
        </p:txBody>
      </p:sp>
      <p:pic>
        <p:nvPicPr>
          <p:cNvPr id="7" name="Imagem 6">
            <a:extLst>
              <a:ext uri="{FF2B5EF4-FFF2-40B4-BE49-F238E27FC236}">
                <a16:creationId xmlns:a16="http://schemas.microsoft.com/office/drawing/2014/main" id="{B1125B6A-1450-B758-7A38-81FFB3AA203C}"/>
              </a:ext>
            </a:extLst>
          </p:cNvPr>
          <p:cNvPicPr>
            <a:picLocks noChangeAspect="1"/>
          </p:cNvPicPr>
          <p:nvPr/>
        </p:nvPicPr>
        <p:blipFill>
          <a:blip r:embed="rId3"/>
          <a:stretch>
            <a:fillRect/>
          </a:stretch>
        </p:blipFill>
        <p:spPr>
          <a:xfrm>
            <a:off x="1741564" y="1970479"/>
            <a:ext cx="8708872" cy="4760912"/>
          </a:xfrm>
          <a:prstGeom prst="rect">
            <a:avLst/>
          </a:prstGeom>
        </p:spPr>
      </p:pic>
    </p:spTree>
    <p:extLst>
      <p:ext uri="{BB962C8B-B14F-4D97-AF65-F5344CB8AC3E}">
        <p14:creationId xmlns:p14="http://schemas.microsoft.com/office/powerpoint/2010/main" val="1946276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DEVOPS &amp; Transformação Digital</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Como fundamento do </a:t>
            </a:r>
            <a:r>
              <a:rPr lang="pt-BR" dirty="0" err="1">
                <a:latin typeface="Tahoma" panose="020B0604030504040204" pitchFamily="34" charset="0"/>
                <a:ea typeface="Tahoma" panose="020B0604030504040204" pitchFamily="34" charset="0"/>
                <a:cs typeface="Tahoma" panose="020B0604030504040204" pitchFamily="34" charset="0"/>
              </a:rPr>
              <a:t>DevOps</a:t>
            </a:r>
            <a:r>
              <a:rPr lang="pt-BR" dirty="0">
                <a:latin typeface="Tahoma" panose="020B0604030504040204" pitchFamily="34" charset="0"/>
                <a:ea typeface="Tahoma" panose="020B0604030504040204" pitchFamily="34" charset="0"/>
                <a:cs typeface="Tahoma" panose="020B0604030504040204" pitchFamily="34" charset="0"/>
              </a:rPr>
              <a:t> é acelerar o fluxo para implantação em produção com qualidade, feedback rápido e experimentação contínua, torna-se um requisito importante que as organizações iniciem imediatamente essa jornada, visando não perder mercado para seus concorrentes ou tornar-se irrelevantes.</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Na figura a seguir, estão ilustrados os elementos básicos da transformação digital e sua total dependência com as implantações tecnológicas de forma ágil, adaptava e focada em experimentação e aprendizado contínuo. </a:t>
            </a:r>
          </a:p>
        </p:txBody>
      </p:sp>
    </p:spTree>
    <p:extLst>
      <p:ext uri="{BB962C8B-B14F-4D97-AF65-F5344CB8AC3E}">
        <p14:creationId xmlns:p14="http://schemas.microsoft.com/office/powerpoint/2010/main" val="3095451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DEVOPS &amp; Transformação Digital</a:t>
            </a:r>
          </a:p>
        </p:txBody>
      </p:sp>
      <p:pic>
        <p:nvPicPr>
          <p:cNvPr id="7" name="Imagem 6">
            <a:extLst>
              <a:ext uri="{FF2B5EF4-FFF2-40B4-BE49-F238E27FC236}">
                <a16:creationId xmlns:a16="http://schemas.microsoft.com/office/drawing/2014/main" id="{84CE365B-0F1A-E470-B87C-609422EC9BF5}"/>
              </a:ext>
            </a:extLst>
          </p:cNvPr>
          <p:cNvPicPr>
            <a:picLocks noChangeAspect="1"/>
          </p:cNvPicPr>
          <p:nvPr/>
        </p:nvPicPr>
        <p:blipFill>
          <a:blip r:embed="rId3"/>
          <a:stretch>
            <a:fillRect/>
          </a:stretch>
        </p:blipFill>
        <p:spPr>
          <a:xfrm>
            <a:off x="2771507" y="2097088"/>
            <a:ext cx="6645810" cy="4657166"/>
          </a:xfrm>
          <a:prstGeom prst="rect">
            <a:avLst/>
          </a:prstGeom>
        </p:spPr>
      </p:pic>
    </p:spTree>
    <p:extLst>
      <p:ext uri="{BB962C8B-B14F-4D97-AF65-F5344CB8AC3E}">
        <p14:creationId xmlns:p14="http://schemas.microsoft.com/office/powerpoint/2010/main" val="3320336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DEVOPS &amp; Transformação Digital</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Um exemplo da necessidade de </a:t>
            </a:r>
            <a:r>
              <a:rPr lang="pt-BR" dirty="0" err="1">
                <a:latin typeface="Tahoma" panose="020B0604030504040204" pitchFamily="34" charset="0"/>
                <a:ea typeface="Tahoma" panose="020B0604030504040204" pitchFamily="34" charset="0"/>
                <a:cs typeface="Tahoma" panose="020B0604030504040204" pitchFamily="34" charset="0"/>
              </a:rPr>
              <a:t>DevOps</a:t>
            </a:r>
            <a:r>
              <a:rPr lang="pt-BR" dirty="0">
                <a:latin typeface="Tahoma" panose="020B0604030504040204" pitchFamily="34" charset="0"/>
                <a:ea typeface="Tahoma" panose="020B0604030504040204" pitchFamily="34" charset="0"/>
                <a:cs typeface="Tahoma" panose="020B0604030504040204" pitchFamily="34" charset="0"/>
              </a:rPr>
              <a:t> para a transformação digital é a criação do Supermercado do futuro, chamado de </a:t>
            </a:r>
            <a:r>
              <a:rPr lang="pt-BR" dirty="0" err="1">
                <a:latin typeface="Tahoma" panose="020B0604030504040204" pitchFamily="34" charset="0"/>
                <a:ea typeface="Tahoma" panose="020B0604030504040204" pitchFamily="34" charset="0"/>
                <a:cs typeface="Tahoma" panose="020B0604030504040204" pitchFamily="34" charset="0"/>
              </a:rPr>
              <a:t>Amazon</a:t>
            </a:r>
            <a:r>
              <a:rPr lang="pt-BR" dirty="0">
                <a:latin typeface="Tahoma" panose="020B0604030504040204" pitchFamily="34" charset="0"/>
                <a:ea typeface="Tahoma" panose="020B0604030504040204" pitchFamily="34" charset="0"/>
                <a:cs typeface="Tahoma" panose="020B0604030504040204" pitchFamily="34" charset="0"/>
              </a:rPr>
              <a:t> Go. </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Diferentemente do modelo clássico, em que precisamos seguir três passos básicos dentro da loja (colocar no Carrinho, retirar do carrinho no caixa, colocar no carrinho após passar no caixa), a tecnologia criada elimina os dois últimos passos com uso de aplicativo e câmeras que fazem a leitura das compras realizadas e fecham a conta na saída sem nenhuma atividade manual dos funcionários. </a:t>
            </a:r>
          </a:p>
        </p:txBody>
      </p:sp>
    </p:spTree>
    <p:extLst>
      <p:ext uri="{BB962C8B-B14F-4D97-AF65-F5344CB8AC3E}">
        <p14:creationId xmlns:p14="http://schemas.microsoft.com/office/powerpoint/2010/main" val="2533145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DEVOPS &amp; Transformação Digital</a:t>
            </a:r>
          </a:p>
        </p:txBody>
      </p:sp>
      <p:pic>
        <p:nvPicPr>
          <p:cNvPr id="6" name="Mídia Online 5" title="Introducing Amazon Go and the world’s most advanced shopping technology">
            <a:hlinkClick r:id="" action="ppaction://media"/>
            <a:extLst>
              <a:ext uri="{FF2B5EF4-FFF2-40B4-BE49-F238E27FC236}">
                <a16:creationId xmlns:a16="http://schemas.microsoft.com/office/drawing/2014/main" id="{2386B448-07AE-C850-9F39-5AC4021ACB5E}"/>
              </a:ext>
            </a:extLst>
          </p:cNvPr>
          <p:cNvPicPr>
            <a:picLocks noRot="1" noChangeAspect="1"/>
          </p:cNvPicPr>
          <p:nvPr>
            <a:videoFile r:link="rId1"/>
          </p:nvPr>
        </p:nvPicPr>
        <p:blipFill>
          <a:blip r:embed="rId4"/>
          <a:stretch>
            <a:fillRect/>
          </a:stretch>
        </p:blipFill>
        <p:spPr>
          <a:xfrm>
            <a:off x="1881215" y="2026748"/>
            <a:ext cx="8426393" cy="4760912"/>
          </a:xfrm>
          <a:prstGeom prst="rect">
            <a:avLst/>
          </a:prstGeom>
        </p:spPr>
      </p:pic>
    </p:spTree>
    <p:extLst>
      <p:ext uri="{BB962C8B-B14F-4D97-AF65-F5344CB8AC3E}">
        <p14:creationId xmlns:p14="http://schemas.microsoft.com/office/powerpoint/2010/main" val="381439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DEVOPS &amp; Transformação Digital</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Como a tendência é que essa tecnologia seja expandida em todo o mundo, as organizações precisarão ter confiança na qualidade das implantações e disponibilidade dos sistemas para não gerar mais problemas do que benefícios com essa adesão.</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Na tabela a seguir é destacado outros exemplos clássicos da transformação digital e como a Jornada </a:t>
            </a:r>
            <a:r>
              <a:rPr lang="pt-BR" dirty="0" err="1">
                <a:latin typeface="Tahoma" panose="020B0604030504040204" pitchFamily="34" charset="0"/>
                <a:ea typeface="Tahoma" panose="020B0604030504040204" pitchFamily="34" charset="0"/>
                <a:cs typeface="Tahoma" panose="020B0604030504040204" pitchFamily="34" charset="0"/>
              </a:rPr>
              <a:t>DevOps</a:t>
            </a:r>
            <a:r>
              <a:rPr lang="pt-BR" dirty="0">
                <a:latin typeface="Tahoma" panose="020B0604030504040204" pitchFamily="34" charset="0"/>
                <a:ea typeface="Tahoma" panose="020B0604030504040204" pitchFamily="34" charset="0"/>
                <a:cs typeface="Tahoma" panose="020B0604030504040204" pitchFamily="34" charset="0"/>
              </a:rPr>
              <a:t> torna-se obrigatória para atender aos clientes cada  vez mais exigentes.</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14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Conteúdo programado</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a:bodyPr>
          <a:lstStyle/>
          <a:p>
            <a:pPr algn="just" rtl="0"/>
            <a:r>
              <a:rPr lang="pt-BR" dirty="0">
                <a:latin typeface="Tahoma" panose="020B0604030504040204" pitchFamily="34" charset="0"/>
                <a:ea typeface="Tahoma" panose="020B0604030504040204" pitchFamily="34" charset="0"/>
                <a:cs typeface="Tahoma" panose="020B0604030504040204" pitchFamily="34" charset="0"/>
              </a:rPr>
              <a:t>Organizar esse depois</a:t>
            </a:r>
          </a:p>
          <a:p>
            <a:pPr algn="just" rtl="0"/>
            <a:endParaRPr lang="pt-BR" dirty="0">
              <a:latin typeface="Tahoma" panose="020B0604030504040204" pitchFamily="34" charset="0"/>
              <a:ea typeface="Tahoma" panose="020B0604030504040204" pitchFamily="34" charset="0"/>
              <a:cs typeface="Tahoma" panose="020B0604030504040204" pitchFamily="34" charset="0"/>
            </a:endParaRPr>
          </a:p>
          <a:p>
            <a:pPr lvl="1" algn="just" rtl="0"/>
            <a:endParaRPr lang="pt-BR"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51521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DEVOPS &amp; Transformação Digital</a:t>
            </a:r>
          </a:p>
        </p:txBody>
      </p:sp>
      <p:pic>
        <p:nvPicPr>
          <p:cNvPr id="7" name="Imagem 6">
            <a:extLst>
              <a:ext uri="{FF2B5EF4-FFF2-40B4-BE49-F238E27FC236}">
                <a16:creationId xmlns:a16="http://schemas.microsoft.com/office/drawing/2014/main" id="{E3514924-71BC-1745-A9C6-0A66B596A039}"/>
              </a:ext>
            </a:extLst>
          </p:cNvPr>
          <p:cNvPicPr>
            <a:picLocks noChangeAspect="1"/>
          </p:cNvPicPr>
          <p:nvPr/>
        </p:nvPicPr>
        <p:blipFill>
          <a:blip r:embed="rId3"/>
          <a:stretch>
            <a:fillRect/>
          </a:stretch>
        </p:blipFill>
        <p:spPr>
          <a:xfrm>
            <a:off x="1497333" y="2097088"/>
            <a:ext cx="9197333" cy="4626094"/>
          </a:xfrm>
          <a:prstGeom prst="rect">
            <a:avLst/>
          </a:prstGeom>
        </p:spPr>
      </p:pic>
    </p:spTree>
    <p:extLst>
      <p:ext uri="{BB962C8B-B14F-4D97-AF65-F5344CB8AC3E}">
        <p14:creationId xmlns:p14="http://schemas.microsoft.com/office/powerpoint/2010/main" val="877140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fontScale="90000"/>
          </a:bodyPr>
          <a:lstStyle/>
          <a:p>
            <a:pPr rtl="0"/>
            <a:r>
              <a:rPr lang="pt-BR" sz="4400" dirty="0">
                <a:latin typeface="Rockwell" panose="02060603020205020403" pitchFamily="18" charset="0"/>
              </a:rPr>
              <a:t>Integração, entrega, </a:t>
            </a:r>
            <a:br>
              <a:rPr lang="pt-BR" sz="4400" dirty="0">
                <a:latin typeface="Rockwell" panose="02060603020205020403" pitchFamily="18" charset="0"/>
              </a:rPr>
            </a:br>
            <a:r>
              <a:rPr lang="pt-BR" sz="4400" dirty="0">
                <a:latin typeface="Rockwell" panose="02060603020205020403" pitchFamily="18" charset="0"/>
              </a:rPr>
              <a:t>implantação continua &amp; DEVOPS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Integração continua</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lvl="1" algn="just"/>
            <a:r>
              <a:rPr lang="pt-BR" dirty="0">
                <a:latin typeface="Tahoma" panose="020B0604030504040204" pitchFamily="34" charset="0"/>
                <a:ea typeface="Tahoma" panose="020B0604030504040204" pitchFamily="34" charset="0"/>
                <a:cs typeface="Tahoma" panose="020B0604030504040204" pitchFamily="34" charset="0"/>
              </a:rPr>
              <a:t>Técnica criada a partir do </a:t>
            </a:r>
            <a:r>
              <a:rPr lang="pt-BR" dirty="0" err="1">
                <a:latin typeface="Tahoma" panose="020B0604030504040204" pitchFamily="34" charset="0"/>
                <a:ea typeface="Tahoma" panose="020B0604030504040204" pitchFamily="34" charset="0"/>
                <a:cs typeface="Tahoma" panose="020B0604030504040204" pitchFamily="34" charset="0"/>
              </a:rPr>
              <a:t>eXtreme</a:t>
            </a:r>
            <a:r>
              <a:rPr lang="pt-BR" dirty="0">
                <a:latin typeface="Tahoma" panose="020B0604030504040204" pitchFamily="34" charset="0"/>
                <a:ea typeface="Tahoma" panose="020B0604030504040204" pitchFamily="34" charset="0"/>
                <a:cs typeface="Tahoma" panose="020B0604030504040204" pitchFamily="34" charset="0"/>
              </a:rPr>
              <a:t> </a:t>
            </a:r>
            <a:r>
              <a:rPr lang="pt-BR" dirty="0" err="1">
                <a:latin typeface="Tahoma" panose="020B0604030504040204" pitchFamily="34" charset="0"/>
                <a:ea typeface="Tahoma" panose="020B0604030504040204" pitchFamily="34" charset="0"/>
                <a:cs typeface="Tahoma" panose="020B0604030504040204" pitchFamily="34" charset="0"/>
              </a:rPr>
              <a:t>Programing</a:t>
            </a:r>
            <a:r>
              <a:rPr lang="pt-BR" dirty="0">
                <a:latin typeface="Tahoma" panose="020B0604030504040204" pitchFamily="34" charset="0"/>
                <a:ea typeface="Tahoma" panose="020B0604030504040204" pitchFamily="34" charset="0"/>
                <a:cs typeface="Tahoma" panose="020B0604030504040204" pitchFamily="34" charset="0"/>
              </a:rPr>
              <a:t> (XP) em 1999.</a:t>
            </a:r>
          </a:p>
          <a:p>
            <a:pPr lvl="1" algn="just"/>
            <a:r>
              <a:rPr lang="pt-BR" dirty="0">
                <a:latin typeface="Tahoma" panose="020B0604030504040204" pitchFamily="34" charset="0"/>
                <a:ea typeface="Tahoma" panose="020B0604030504040204" pitchFamily="34" charset="0"/>
                <a:cs typeface="Tahoma" panose="020B0604030504040204" pitchFamily="34" charset="0"/>
              </a:rPr>
              <a:t>Cada participante do time integra seu trabalho pelo menos u à vez no dia. </a:t>
            </a:r>
          </a:p>
          <a:p>
            <a:pPr lvl="1" algn="just"/>
            <a:r>
              <a:rPr lang="pt-BR" dirty="0">
                <a:latin typeface="Tahoma" panose="020B0604030504040204" pitchFamily="34" charset="0"/>
                <a:ea typeface="Tahoma" panose="020B0604030504040204" pitchFamily="34" charset="0"/>
                <a:cs typeface="Tahoma" panose="020B0604030504040204" pitchFamily="34" charset="0"/>
              </a:rPr>
              <a:t>Cada integração é verificada (incluindo testes) para detectar erros de imediato e permitir que as atividades por um build automatizado desenvolvimento de software tenham mais qualidade e agilidade.</a:t>
            </a:r>
          </a:p>
        </p:txBody>
      </p:sp>
    </p:spTree>
    <p:extLst>
      <p:ext uri="{BB962C8B-B14F-4D97-AF65-F5344CB8AC3E}">
        <p14:creationId xmlns:p14="http://schemas.microsoft.com/office/powerpoint/2010/main" val="3919176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fontScale="90000"/>
          </a:bodyPr>
          <a:lstStyle/>
          <a:p>
            <a:pPr rtl="0"/>
            <a:r>
              <a:rPr lang="pt-BR" sz="4400" dirty="0">
                <a:latin typeface="Rockwell" panose="02060603020205020403" pitchFamily="18" charset="0"/>
              </a:rPr>
              <a:t>Integração, entrega, </a:t>
            </a:r>
            <a:br>
              <a:rPr lang="pt-BR" sz="4400" dirty="0">
                <a:latin typeface="Rockwell" panose="02060603020205020403" pitchFamily="18" charset="0"/>
              </a:rPr>
            </a:br>
            <a:r>
              <a:rPr lang="pt-BR" sz="4400" dirty="0">
                <a:latin typeface="Rockwell" panose="02060603020205020403" pitchFamily="18" charset="0"/>
              </a:rPr>
              <a:t>implantação continua &amp; DEVOPS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Integração continua</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lvl="1" algn="just"/>
            <a:r>
              <a:rPr lang="pt-BR" dirty="0">
                <a:latin typeface="Tahoma" panose="020B0604030504040204" pitchFamily="34" charset="0"/>
                <a:ea typeface="Tahoma" panose="020B0604030504040204" pitchFamily="34" charset="0"/>
                <a:cs typeface="Tahoma" panose="020B0604030504040204" pitchFamily="34" charset="0"/>
              </a:rPr>
              <a:t>Enquanto os métodos tradicionais adiam a integração até o final do desenvolvimento, a integração contínua estabelece que o código seja compilado para cada mudança e execute testes automatizados minimamente confiáveis.</a:t>
            </a:r>
          </a:p>
        </p:txBody>
      </p:sp>
    </p:spTree>
    <p:extLst>
      <p:ext uri="{BB962C8B-B14F-4D97-AF65-F5344CB8AC3E}">
        <p14:creationId xmlns:p14="http://schemas.microsoft.com/office/powerpoint/2010/main" val="775494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fontScale="90000"/>
          </a:bodyPr>
          <a:lstStyle/>
          <a:p>
            <a:pPr rtl="0"/>
            <a:r>
              <a:rPr lang="pt-BR" sz="4400" dirty="0">
                <a:latin typeface="Rockwell" panose="02060603020205020403" pitchFamily="18" charset="0"/>
              </a:rPr>
              <a:t>Integração, entrega, </a:t>
            </a:r>
            <a:br>
              <a:rPr lang="pt-BR" sz="4400" dirty="0">
                <a:latin typeface="Rockwell" panose="02060603020205020403" pitchFamily="18" charset="0"/>
              </a:rPr>
            </a:br>
            <a:r>
              <a:rPr lang="pt-BR" sz="4400" dirty="0">
                <a:latin typeface="Rockwell" panose="02060603020205020403" pitchFamily="18" charset="0"/>
              </a:rPr>
              <a:t>implantação continua &amp; DEVOPS</a:t>
            </a:r>
          </a:p>
        </p:txBody>
      </p:sp>
      <p:pic>
        <p:nvPicPr>
          <p:cNvPr id="7" name="Imagem 6">
            <a:extLst>
              <a:ext uri="{FF2B5EF4-FFF2-40B4-BE49-F238E27FC236}">
                <a16:creationId xmlns:a16="http://schemas.microsoft.com/office/drawing/2014/main" id="{289EC408-C4C5-8812-4D0E-CEDDEAA6A183}"/>
              </a:ext>
            </a:extLst>
          </p:cNvPr>
          <p:cNvPicPr>
            <a:picLocks noChangeAspect="1"/>
          </p:cNvPicPr>
          <p:nvPr/>
        </p:nvPicPr>
        <p:blipFill>
          <a:blip r:embed="rId3"/>
          <a:stretch>
            <a:fillRect/>
          </a:stretch>
        </p:blipFill>
        <p:spPr>
          <a:xfrm>
            <a:off x="1143000" y="2097088"/>
            <a:ext cx="9905999" cy="4529529"/>
          </a:xfrm>
          <a:prstGeom prst="rect">
            <a:avLst/>
          </a:prstGeom>
        </p:spPr>
      </p:pic>
    </p:spTree>
    <p:extLst>
      <p:ext uri="{BB962C8B-B14F-4D97-AF65-F5344CB8AC3E}">
        <p14:creationId xmlns:p14="http://schemas.microsoft.com/office/powerpoint/2010/main" val="3240671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fontScale="90000"/>
          </a:bodyPr>
          <a:lstStyle/>
          <a:p>
            <a:pPr rtl="0"/>
            <a:r>
              <a:rPr lang="pt-BR" sz="4400" dirty="0">
                <a:latin typeface="Rockwell" panose="02060603020205020403" pitchFamily="18" charset="0"/>
              </a:rPr>
              <a:t>Integração, entrega, </a:t>
            </a:r>
            <a:br>
              <a:rPr lang="pt-BR" sz="4400" dirty="0">
                <a:latin typeface="Rockwell" panose="02060603020205020403" pitchFamily="18" charset="0"/>
              </a:rPr>
            </a:br>
            <a:r>
              <a:rPr lang="pt-BR" sz="4400" dirty="0">
                <a:latin typeface="Rockwell" panose="02060603020205020403" pitchFamily="18" charset="0"/>
              </a:rPr>
              <a:t>implantação continua &amp; DEVOPS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Martin Fowler (um dos grandes nomes da Eng. De Software) destaca que a integração continua pode ser mais efetiva com determinados princípios:</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1. Manter um repositório de origem único.</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2. Automatize o build.</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3. Faça seu autoteste de construção (testes unitários, TDD).</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4. Todos devem fazer </a:t>
            </a:r>
            <a:r>
              <a:rPr lang="pt-BR" dirty="0" err="1">
                <a:latin typeface="Tahoma" panose="020B0604030504040204" pitchFamily="34" charset="0"/>
                <a:ea typeface="Tahoma" panose="020B0604030504040204" pitchFamily="34" charset="0"/>
                <a:cs typeface="Tahoma" panose="020B0604030504040204" pitchFamily="34" charset="0"/>
              </a:rPr>
              <a:t>commit</a:t>
            </a:r>
            <a:r>
              <a:rPr lang="pt-BR" dirty="0">
                <a:latin typeface="Tahoma" panose="020B0604030504040204" pitchFamily="34" charset="0"/>
                <a:ea typeface="Tahoma" panose="020B0604030504040204" pitchFamily="34" charset="0"/>
                <a:cs typeface="Tahoma" panose="020B0604030504040204" pitchFamily="34" charset="0"/>
              </a:rPr>
              <a:t> pelo menos uma vez por dia.</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5. Todo </a:t>
            </a:r>
            <a:r>
              <a:rPr lang="pt-BR" dirty="0" err="1">
                <a:latin typeface="Tahoma" panose="020B0604030504040204" pitchFamily="34" charset="0"/>
                <a:ea typeface="Tahoma" panose="020B0604030504040204" pitchFamily="34" charset="0"/>
                <a:cs typeface="Tahoma" panose="020B0604030504040204" pitchFamily="34" charset="0"/>
              </a:rPr>
              <a:t>commit</a:t>
            </a:r>
            <a:r>
              <a:rPr lang="pt-BR" dirty="0">
                <a:latin typeface="Tahoma" panose="020B0604030504040204" pitchFamily="34" charset="0"/>
                <a:ea typeface="Tahoma" panose="020B0604030504040204" pitchFamily="34" charset="0"/>
                <a:cs typeface="Tahoma" panose="020B0604030504040204" pitchFamily="34" charset="0"/>
              </a:rPr>
              <a:t> deve ser centralizado em uma máquina de integração.</a:t>
            </a:r>
          </a:p>
        </p:txBody>
      </p:sp>
    </p:spTree>
    <p:extLst>
      <p:ext uri="{BB962C8B-B14F-4D97-AF65-F5344CB8AC3E}">
        <p14:creationId xmlns:p14="http://schemas.microsoft.com/office/powerpoint/2010/main" val="3910142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fontScale="90000"/>
          </a:bodyPr>
          <a:lstStyle/>
          <a:p>
            <a:pPr rtl="0"/>
            <a:r>
              <a:rPr lang="pt-BR" sz="4400" dirty="0">
                <a:latin typeface="Rockwell" panose="02060603020205020403" pitchFamily="18" charset="0"/>
              </a:rPr>
              <a:t>Integração, entrega, </a:t>
            </a:r>
            <a:br>
              <a:rPr lang="pt-BR" sz="4400" dirty="0">
                <a:latin typeface="Rockwell" panose="02060603020205020403" pitchFamily="18" charset="0"/>
              </a:rPr>
            </a:br>
            <a:r>
              <a:rPr lang="pt-BR" sz="4400" dirty="0">
                <a:latin typeface="Rockwell" panose="02060603020205020403" pitchFamily="18" charset="0"/>
              </a:rPr>
              <a:t>implantação continua &amp; DEVOPS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6. Corrigir quebra de código imediatamente.</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7. Mantenha a construção rápida.</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8. Teste em um ambiente que seja o mais próximo possível do ambiente de</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produção.</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9. Garanta que qualquer um possa obter o executável mais recente.</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10. Todo mundo pode ver o que está acontecendo.</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11. Automatizar a implantação.</a:t>
            </a:r>
          </a:p>
        </p:txBody>
      </p:sp>
    </p:spTree>
    <p:extLst>
      <p:ext uri="{BB962C8B-B14F-4D97-AF65-F5344CB8AC3E}">
        <p14:creationId xmlns:p14="http://schemas.microsoft.com/office/powerpoint/2010/main" val="2691226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fontScale="90000"/>
          </a:bodyPr>
          <a:lstStyle/>
          <a:p>
            <a:pPr rtl="0"/>
            <a:r>
              <a:rPr lang="pt-BR" sz="4400" dirty="0">
                <a:latin typeface="Rockwell" panose="02060603020205020403" pitchFamily="18" charset="0"/>
              </a:rPr>
              <a:t>Integração, entrega, </a:t>
            </a:r>
            <a:br>
              <a:rPr lang="pt-BR" sz="4400" dirty="0">
                <a:latin typeface="Rockwell" panose="02060603020205020403" pitchFamily="18" charset="0"/>
              </a:rPr>
            </a:br>
            <a:r>
              <a:rPr lang="pt-BR" sz="4400" dirty="0">
                <a:latin typeface="Rockwell" panose="02060603020205020403" pitchFamily="18" charset="0"/>
              </a:rPr>
              <a:t>implantação continua &amp; DEVOPS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Embora os testes automatizados tenham uma grande importância nas iniciativas </a:t>
            </a:r>
            <a:r>
              <a:rPr lang="pt-BR" dirty="0" err="1">
                <a:latin typeface="Tahoma" panose="020B0604030504040204" pitchFamily="34" charset="0"/>
                <a:ea typeface="Tahoma" panose="020B0604030504040204" pitchFamily="34" charset="0"/>
                <a:cs typeface="Tahoma" panose="020B0604030504040204" pitchFamily="34" charset="0"/>
              </a:rPr>
              <a:t>DevOps</a:t>
            </a:r>
            <a:r>
              <a:rPr lang="pt-BR" dirty="0">
                <a:latin typeface="Tahoma" panose="020B0604030504040204" pitchFamily="34" charset="0"/>
                <a:ea typeface="Tahoma" panose="020B0604030504040204" pitchFamily="34" charset="0"/>
                <a:cs typeface="Tahoma" panose="020B0604030504040204" pitchFamily="34" charset="0"/>
              </a:rPr>
              <a:t>, é importante que as equipes deixem claro que não há como garantir que</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nunca ocorrerá erro após sua execução. </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Um bom exemplo foi a descoberta, em Fevereiro de 2019, de uma falha no iPhone que faz o aplicativo travar quando você cinco vezes a palavra "</a:t>
            </a:r>
            <a:r>
              <a:rPr lang="pt-BR" dirty="0" err="1">
                <a:latin typeface="Tahoma" panose="020B0604030504040204" pitchFamily="34" charset="0"/>
                <a:ea typeface="Tahoma" panose="020B0604030504040204" pitchFamily="34" charset="0"/>
                <a:cs typeface="Tahoma" panose="020B0604030504040204" pitchFamily="34" charset="0"/>
              </a:rPr>
              <a:t>hifen</a:t>
            </a:r>
            <a:r>
              <a:rPr lang="pt-BR" dirty="0">
                <a:latin typeface="Tahoma" panose="020B0604030504040204" pitchFamily="34" charset="0"/>
                <a:ea typeface="Tahoma" panose="020B0604030504040204" pitchFamily="34" charset="0"/>
                <a:cs typeface="Tahoma" panose="020B0604030504040204" pitchFamily="34" charset="0"/>
              </a:rPr>
              <a:t>" ao usar a funcionalidade de captura de voz.</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O erro parece inofensivo, será que isso foi uma brincadeira do desenvolvedor? Seria possível prever esse comportamento nos cenários de testes a um custo viável?</a:t>
            </a:r>
          </a:p>
        </p:txBody>
      </p:sp>
    </p:spTree>
    <p:extLst>
      <p:ext uri="{BB962C8B-B14F-4D97-AF65-F5344CB8AC3E}">
        <p14:creationId xmlns:p14="http://schemas.microsoft.com/office/powerpoint/2010/main" val="684212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fontScale="90000"/>
          </a:bodyPr>
          <a:lstStyle/>
          <a:p>
            <a:pPr rtl="0"/>
            <a:r>
              <a:rPr lang="pt-BR" sz="4400" dirty="0">
                <a:latin typeface="Rockwell" panose="02060603020205020403" pitchFamily="18" charset="0"/>
              </a:rPr>
              <a:t>Integração, entrega, </a:t>
            </a:r>
            <a:br>
              <a:rPr lang="pt-BR" sz="4400" dirty="0">
                <a:latin typeface="Rockwell" panose="02060603020205020403" pitchFamily="18" charset="0"/>
              </a:rPr>
            </a:br>
            <a:r>
              <a:rPr lang="pt-BR" sz="4400" dirty="0">
                <a:latin typeface="Rockwell" panose="02060603020205020403" pitchFamily="18" charset="0"/>
              </a:rPr>
              <a:t>implantação continua &amp; DEVOPS</a:t>
            </a:r>
          </a:p>
        </p:txBody>
      </p:sp>
      <p:pic>
        <p:nvPicPr>
          <p:cNvPr id="6" name="Mídia Online 5" title="Hyphen">
            <a:hlinkClick r:id="" action="ppaction://media"/>
            <a:extLst>
              <a:ext uri="{FF2B5EF4-FFF2-40B4-BE49-F238E27FC236}">
                <a16:creationId xmlns:a16="http://schemas.microsoft.com/office/drawing/2014/main" id="{1DA53F8B-EC2D-49F0-0198-E4F07C5A0DCA}"/>
              </a:ext>
            </a:extLst>
          </p:cNvPr>
          <p:cNvPicPr>
            <a:picLocks noRot="1" noChangeAspect="1"/>
          </p:cNvPicPr>
          <p:nvPr>
            <a:videoFile r:link="rId1"/>
          </p:nvPr>
        </p:nvPicPr>
        <p:blipFill>
          <a:blip r:embed="rId4"/>
          <a:stretch>
            <a:fillRect/>
          </a:stretch>
        </p:blipFill>
        <p:spPr>
          <a:xfrm>
            <a:off x="2282031" y="2097088"/>
            <a:ext cx="7624762" cy="4307991"/>
          </a:xfrm>
          <a:prstGeom prst="rect">
            <a:avLst/>
          </a:prstGeom>
        </p:spPr>
      </p:pic>
    </p:spTree>
    <p:extLst>
      <p:ext uri="{BB962C8B-B14F-4D97-AF65-F5344CB8AC3E}">
        <p14:creationId xmlns:p14="http://schemas.microsoft.com/office/powerpoint/2010/main" val="413392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fontScale="90000"/>
          </a:bodyPr>
          <a:lstStyle/>
          <a:p>
            <a:pPr rtl="0"/>
            <a:r>
              <a:rPr lang="pt-BR" sz="4400" dirty="0">
                <a:latin typeface="Rockwell" panose="02060603020205020403" pitchFamily="18" charset="0"/>
              </a:rPr>
              <a:t>Integração, entrega, </a:t>
            </a:r>
            <a:br>
              <a:rPr lang="pt-BR" sz="4400" dirty="0">
                <a:latin typeface="Rockwell" panose="02060603020205020403" pitchFamily="18" charset="0"/>
              </a:rPr>
            </a:br>
            <a:r>
              <a:rPr lang="pt-BR" sz="4400" dirty="0">
                <a:latin typeface="Rockwell" panose="02060603020205020403" pitchFamily="18" charset="0"/>
              </a:rPr>
              <a:t>implantação continua &amp; DEVOPS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A Integração Continua somente é praticada quando todas, as ações a seguir são realizadas:</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lvl="1" algn="just"/>
            <a:r>
              <a:rPr lang="pt-BR" dirty="0">
                <a:latin typeface="Tahoma" panose="020B0604030504040204" pitchFamily="34" charset="0"/>
                <a:ea typeface="Tahoma" panose="020B0604030504040204" pitchFamily="34" charset="0"/>
                <a:cs typeface="Tahoma" panose="020B0604030504040204" pitchFamily="34" charset="0"/>
              </a:rPr>
              <a:t>O time integra o código pelo menos uma vez por dia em um único </a:t>
            </a:r>
            <a:r>
              <a:rPr lang="pt-BR" dirty="0" err="1">
                <a:latin typeface="Tahoma" panose="020B0604030504040204" pitchFamily="34" charset="0"/>
                <a:ea typeface="Tahoma" panose="020B0604030504040204" pitchFamily="34" charset="0"/>
                <a:cs typeface="Tahoma" panose="020B0604030504040204" pitchFamily="34" charset="0"/>
              </a:rPr>
              <a:t>trunk</a:t>
            </a:r>
            <a:r>
              <a:rPr lang="pt-BR" dirty="0">
                <a:latin typeface="Tahoma" panose="020B0604030504040204" pitchFamily="34" charset="0"/>
                <a:ea typeface="Tahoma" panose="020B0604030504040204" pitchFamily="34" charset="0"/>
                <a:cs typeface="Tahoma" panose="020B0604030504040204" pitchFamily="34" charset="0"/>
              </a:rPr>
              <a:t>/master</a:t>
            </a:r>
          </a:p>
          <a:p>
            <a:pPr lvl="1" algn="just"/>
            <a:r>
              <a:rPr lang="pt-BR" dirty="0">
                <a:latin typeface="Tahoma" panose="020B0604030504040204" pitchFamily="34" charset="0"/>
                <a:ea typeface="Tahoma" panose="020B0604030504040204" pitchFamily="34" charset="0"/>
                <a:cs typeface="Tahoma" panose="020B0604030504040204" pitchFamily="34" charset="0"/>
              </a:rPr>
              <a:t>O pipeline de implementação é iniciado automaticamente a cada mudança de código e executa validações, análise estatística de padrões de codificações e teste</a:t>
            </a:r>
          </a:p>
          <a:p>
            <a:pPr lvl="1" algn="just"/>
            <a:r>
              <a:rPr lang="pt-BR" dirty="0">
                <a:latin typeface="Tahoma" panose="020B0604030504040204" pitchFamily="34" charset="0"/>
                <a:ea typeface="Tahoma" panose="020B0604030504040204" pitchFamily="34" charset="0"/>
                <a:cs typeface="Tahoma" panose="020B0604030504040204" pitchFamily="34" charset="0"/>
              </a:rPr>
              <a:t>Quando sua build falha, na maioria das vezes é corrigido em até 10 minuto</a:t>
            </a:r>
          </a:p>
        </p:txBody>
      </p:sp>
    </p:spTree>
    <p:extLst>
      <p:ext uri="{BB962C8B-B14F-4D97-AF65-F5344CB8AC3E}">
        <p14:creationId xmlns:p14="http://schemas.microsoft.com/office/powerpoint/2010/main" val="4191863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fontScale="90000"/>
          </a:bodyPr>
          <a:lstStyle/>
          <a:p>
            <a:pPr rtl="0"/>
            <a:r>
              <a:rPr lang="pt-BR" sz="4400" dirty="0">
                <a:latin typeface="Rockwell" panose="02060603020205020403" pitchFamily="18" charset="0"/>
              </a:rPr>
              <a:t>Integração, entrega, </a:t>
            </a:r>
            <a:br>
              <a:rPr lang="pt-BR" sz="4400" dirty="0">
                <a:latin typeface="Rockwell" panose="02060603020205020403" pitchFamily="18" charset="0"/>
              </a:rPr>
            </a:br>
            <a:r>
              <a:rPr lang="pt-BR" sz="4400" dirty="0">
                <a:latin typeface="Rockwell" panose="02060603020205020403" pitchFamily="18" charset="0"/>
              </a:rPr>
              <a:t>implantação continua &amp; DEVOPS</a:t>
            </a:r>
          </a:p>
        </p:txBody>
      </p:sp>
      <p:pic>
        <p:nvPicPr>
          <p:cNvPr id="7" name="Imagem 6">
            <a:extLst>
              <a:ext uri="{FF2B5EF4-FFF2-40B4-BE49-F238E27FC236}">
                <a16:creationId xmlns:a16="http://schemas.microsoft.com/office/drawing/2014/main" id="{55CFF9F3-7FB8-2A30-B890-FFD2C933F133}"/>
              </a:ext>
            </a:extLst>
          </p:cNvPr>
          <p:cNvPicPr>
            <a:picLocks noChangeAspect="1"/>
          </p:cNvPicPr>
          <p:nvPr/>
        </p:nvPicPr>
        <p:blipFill rotWithShape="1">
          <a:blip r:embed="rId3"/>
          <a:srcRect b="16426"/>
          <a:stretch/>
        </p:blipFill>
        <p:spPr>
          <a:xfrm>
            <a:off x="1306153" y="2097088"/>
            <a:ext cx="9576517" cy="4418012"/>
          </a:xfrm>
          <a:prstGeom prst="rect">
            <a:avLst/>
          </a:prstGeom>
        </p:spPr>
      </p:pic>
    </p:spTree>
    <p:extLst>
      <p:ext uri="{BB962C8B-B14F-4D97-AF65-F5344CB8AC3E}">
        <p14:creationId xmlns:p14="http://schemas.microsoft.com/office/powerpoint/2010/main" val="3429444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DEVOPS &amp; FRAMEWORKS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a:bodyPr>
          <a:lstStyle/>
          <a:p>
            <a:pPr algn="just" rtl="0"/>
            <a:r>
              <a:rPr lang="pt-BR" dirty="0" err="1">
                <a:latin typeface="Tahoma" panose="020B0604030504040204" pitchFamily="34" charset="0"/>
                <a:ea typeface="Tahoma" panose="020B0604030504040204" pitchFamily="34" charset="0"/>
                <a:cs typeface="Tahoma" panose="020B0604030504040204" pitchFamily="34" charset="0"/>
              </a:rPr>
              <a:t>DevOps</a:t>
            </a:r>
            <a:r>
              <a:rPr lang="pt-BR" dirty="0">
                <a:latin typeface="Tahoma" panose="020B0604030504040204" pitchFamily="34" charset="0"/>
                <a:ea typeface="Tahoma" panose="020B0604030504040204" pitchFamily="34" charset="0"/>
                <a:cs typeface="Tahoma" panose="020B0604030504040204" pitchFamily="34" charset="0"/>
              </a:rPr>
              <a:t> é uma jornada que contempla a conjunção de várias filosofias, métodos, práticas e ferramentas que unem as Equipes para a entrega ágil de software confiável. A figura a seguir retrata essa junção de filosofias.</a:t>
            </a:r>
          </a:p>
        </p:txBody>
      </p:sp>
    </p:spTree>
    <p:extLst>
      <p:ext uri="{BB962C8B-B14F-4D97-AF65-F5344CB8AC3E}">
        <p14:creationId xmlns:p14="http://schemas.microsoft.com/office/powerpoint/2010/main" val="2172179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fontScale="90000"/>
          </a:bodyPr>
          <a:lstStyle/>
          <a:p>
            <a:pPr rtl="0"/>
            <a:r>
              <a:rPr lang="pt-BR" sz="4400" dirty="0">
                <a:latin typeface="Rockwell" panose="02060603020205020403" pitchFamily="18" charset="0"/>
              </a:rPr>
              <a:t>Integração, entrega, </a:t>
            </a:r>
            <a:br>
              <a:rPr lang="pt-BR" sz="4400" dirty="0">
                <a:latin typeface="Rockwell" panose="02060603020205020403" pitchFamily="18" charset="0"/>
              </a:rPr>
            </a:br>
            <a:r>
              <a:rPr lang="pt-BR" sz="4400" dirty="0">
                <a:latin typeface="Rockwell" panose="02060603020205020403" pitchFamily="18" charset="0"/>
              </a:rPr>
              <a:t>implantação continua &amp; DEVOPS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lnSpcReduction="10000"/>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Entrega Contínua</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Evolução natural quando existe o interesse de expandir os benefícios da automação dos testes e feedback imediato para os próximos estágios que não são cobertos pela integração contínua.</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É capacidade de disponibilizar mudanças de forma segura e rápida garantindo que o código esteja sempre pronto para a implantação mesmo diante de milhares de desenvolvedores fazendo alterações diariamente.</a:t>
            </a:r>
          </a:p>
        </p:txBody>
      </p:sp>
    </p:spTree>
    <p:extLst>
      <p:ext uri="{BB962C8B-B14F-4D97-AF65-F5344CB8AC3E}">
        <p14:creationId xmlns:p14="http://schemas.microsoft.com/office/powerpoint/2010/main" val="4065233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fontScale="90000"/>
          </a:bodyPr>
          <a:lstStyle/>
          <a:p>
            <a:pPr rtl="0"/>
            <a:r>
              <a:rPr lang="pt-BR" sz="4400" dirty="0">
                <a:latin typeface="Rockwell" panose="02060603020205020403" pitchFamily="18" charset="0"/>
              </a:rPr>
              <a:t>Integração, entrega, </a:t>
            </a:r>
            <a:br>
              <a:rPr lang="pt-BR" sz="4400" dirty="0">
                <a:latin typeface="Rockwell" panose="02060603020205020403" pitchFamily="18" charset="0"/>
              </a:rPr>
            </a:br>
            <a:r>
              <a:rPr lang="pt-BR" sz="4400" dirty="0">
                <a:latin typeface="Rockwell" panose="02060603020205020403" pitchFamily="18" charset="0"/>
              </a:rPr>
              <a:t>implantação continua &amp; DEVOPS</a:t>
            </a:r>
          </a:p>
        </p:txBody>
      </p:sp>
      <p:pic>
        <p:nvPicPr>
          <p:cNvPr id="5" name="Imagem 4">
            <a:extLst>
              <a:ext uri="{FF2B5EF4-FFF2-40B4-BE49-F238E27FC236}">
                <a16:creationId xmlns:a16="http://schemas.microsoft.com/office/drawing/2014/main" id="{1D0F8D85-BFBF-13BD-BC75-FC6500C7962D}"/>
              </a:ext>
            </a:extLst>
          </p:cNvPr>
          <p:cNvPicPr>
            <a:picLocks noChangeAspect="1"/>
          </p:cNvPicPr>
          <p:nvPr/>
        </p:nvPicPr>
        <p:blipFill>
          <a:blip r:embed="rId3"/>
          <a:stretch>
            <a:fillRect/>
          </a:stretch>
        </p:blipFill>
        <p:spPr>
          <a:xfrm>
            <a:off x="1347709" y="2097088"/>
            <a:ext cx="9493405" cy="4484709"/>
          </a:xfrm>
          <a:prstGeom prst="rect">
            <a:avLst/>
          </a:prstGeom>
        </p:spPr>
      </p:pic>
    </p:spTree>
    <p:extLst>
      <p:ext uri="{BB962C8B-B14F-4D97-AF65-F5344CB8AC3E}">
        <p14:creationId xmlns:p14="http://schemas.microsoft.com/office/powerpoint/2010/main" val="2474754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fontScale="90000"/>
          </a:bodyPr>
          <a:lstStyle/>
          <a:p>
            <a:pPr rtl="0"/>
            <a:r>
              <a:rPr lang="pt-BR" sz="4400" dirty="0">
                <a:latin typeface="Rockwell" panose="02060603020205020403" pitchFamily="18" charset="0"/>
              </a:rPr>
              <a:t>Integração, entrega, </a:t>
            </a:r>
            <a:br>
              <a:rPr lang="pt-BR" sz="4400" dirty="0">
                <a:latin typeface="Rockwell" panose="02060603020205020403" pitchFamily="18" charset="0"/>
              </a:rPr>
            </a:br>
            <a:r>
              <a:rPr lang="pt-BR" sz="4400" dirty="0">
                <a:latin typeface="Rockwell" panose="02060603020205020403" pitchFamily="18" charset="0"/>
              </a:rPr>
              <a:t>implantação continua &amp; DEVOPS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Observe que a integração continua é a base para a entrega continua e permanece a ideia de feedback imediato para às equipes em caso de falha.</a:t>
            </a:r>
          </a:p>
        </p:txBody>
      </p:sp>
    </p:spTree>
    <p:extLst>
      <p:ext uri="{BB962C8B-B14F-4D97-AF65-F5344CB8AC3E}">
        <p14:creationId xmlns:p14="http://schemas.microsoft.com/office/powerpoint/2010/main" val="290396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fontScale="90000"/>
          </a:bodyPr>
          <a:lstStyle/>
          <a:p>
            <a:pPr rtl="0"/>
            <a:r>
              <a:rPr lang="pt-BR" sz="4400" dirty="0">
                <a:latin typeface="Rockwell" panose="02060603020205020403" pitchFamily="18" charset="0"/>
              </a:rPr>
              <a:t>Integração, entrega, </a:t>
            </a:r>
            <a:br>
              <a:rPr lang="pt-BR" sz="4400" dirty="0">
                <a:latin typeface="Rockwell" panose="02060603020205020403" pitchFamily="18" charset="0"/>
              </a:rPr>
            </a:br>
            <a:r>
              <a:rPr lang="pt-BR" sz="4400" dirty="0">
                <a:latin typeface="Rockwell" panose="02060603020205020403" pitchFamily="18" charset="0"/>
              </a:rPr>
              <a:t>implantação continua &amp; DEVOPS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Implantação continua</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É a evolução natural da entrega continua e consiste no </a:t>
            </a:r>
            <a:r>
              <a:rPr lang="pt-BR" dirty="0" err="1">
                <a:latin typeface="Tahoma" panose="020B0604030504040204" pitchFamily="34" charset="0"/>
                <a:ea typeface="Tahoma" panose="020B0604030504040204" pitchFamily="34" charset="0"/>
                <a:cs typeface="Tahoma" panose="020B0604030504040204" pitchFamily="34" charset="0"/>
              </a:rPr>
              <a:t>deploy</a:t>
            </a:r>
            <a:r>
              <a:rPr lang="pt-BR" dirty="0">
                <a:latin typeface="Tahoma" panose="020B0604030504040204" pitchFamily="34" charset="0"/>
                <a:ea typeface="Tahoma" panose="020B0604030504040204" pitchFamily="34" charset="0"/>
                <a:cs typeface="Tahoma" panose="020B0604030504040204" pitchFamily="34" charset="0"/>
              </a:rPr>
              <a:t> automático em produção após a execução com sucesso dos testes automatizados e das validações previstas.</a:t>
            </a:r>
          </a:p>
        </p:txBody>
      </p:sp>
    </p:spTree>
    <p:extLst>
      <p:ext uri="{BB962C8B-B14F-4D97-AF65-F5344CB8AC3E}">
        <p14:creationId xmlns:p14="http://schemas.microsoft.com/office/powerpoint/2010/main" val="1933734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fontScale="90000"/>
          </a:bodyPr>
          <a:lstStyle/>
          <a:p>
            <a:pPr rtl="0"/>
            <a:r>
              <a:rPr lang="pt-BR" sz="4400" dirty="0">
                <a:latin typeface="Rockwell" panose="02060603020205020403" pitchFamily="18" charset="0"/>
              </a:rPr>
              <a:t>Integração, entrega, </a:t>
            </a:r>
            <a:br>
              <a:rPr lang="pt-BR" sz="4400" dirty="0">
                <a:latin typeface="Rockwell" panose="02060603020205020403" pitchFamily="18" charset="0"/>
              </a:rPr>
            </a:br>
            <a:r>
              <a:rPr lang="pt-BR" sz="4400" dirty="0">
                <a:latin typeface="Rockwell" panose="02060603020205020403" pitchFamily="18" charset="0"/>
              </a:rPr>
              <a:t>implantação continua &amp; DEVOPS</a:t>
            </a:r>
          </a:p>
        </p:txBody>
      </p:sp>
      <p:pic>
        <p:nvPicPr>
          <p:cNvPr id="7" name="Imagem 6">
            <a:extLst>
              <a:ext uri="{FF2B5EF4-FFF2-40B4-BE49-F238E27FC236}">
                <a16:creationId xmlns:a16="http://schemas.microsoft.com/office/drawing/2014/main" id="{9907C2E7-4D4A-4F7B-509E-69BA3C6A8A0B}"/>
              </a:ext>
            </a:extLst>
          </p:cNvPr>
          <p:cNvPicPr>
            <a:picLocks noChangeAspect="1"/>
          </p:cNvPicPr>
          <p:nvPr/>
        </p:nvPicPr>
        <p:blipFill>
          <a:blip r:embed="rId3"/>
          <a:stretch>
            <a:fillRect/>
          </a:stretch>
        </p:blipFill>
        <p:spPr>
          <a:xfrm>
            <a:off x="1777825" y="2437306"/>
            <a:ext cx="8633173" cy="4325909"/>
          </a:xfrm>
          <a:prstGeom prst="rect">
            <a:avLst/>
          </a:prstGeom>
        </p:spPr>
      </p:pic>
    </p:spTree>
    <p:extLst>
      <p:ext uri="{BB962C8B-B14F-4D97-AF65-F5344CB8AC3E}">
        <p14:creationId xmlns:p14="http://schemas.microsoft.com/office/powerpoint/2010/main" val="3314462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fontScale="90000"/>
          </a:bodyPr>
          <a:lstStyle/>
          <a:p>
            <a:pPr rtl="0"/>
            <a:r>
              <a:rPr lang="pt-BR" sz="4400" dirty="0">
                <a:latin typeface="Rockwell" panose="02060603020205020403" pitchFamily="18" charset="0"/>
              </a:rPr>
              <a:t>Integração, entrega, </a:t>
            </a:r>
            <a:br>
              <a:rPr lang="pt-BR" sz="4400" dirty="0">
                <a:latin typeface="Rockwell" panose="02060603020205020403" pitchFamily="18" charset="0"/>
              </a:rPr>
            </a:br>
            <a:r>
              <a:rPr lang="pt-BR" sz="4400" dirty="0">
                <a:latin typeface="Rockwell" panose="02060603020205020403" pitchFamily="18" charset="0"/>
              </a:rPr>
              <a:t>implantação continua &amp; DEVOPS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fontScale="92500" lnSpcReduction="10000"/>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A implantação continua é usada principalmente para aplicações web e aplicativos, mas pode ser experimentada em qualquer tipo de tecnologia. </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A ideia é disponibilizar pequenas mudanças em produção com a maior frequência possível. </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É também possível replicar os ambientes de forma confiável assim os desenvolvedores podem ensaiar a implantação do código em produção em um ambiente onde a infraestrutura já é muito parecida, e o mais próximo possível do ambiente de produção.</a:t>
            </a:r>
          </a:p>
        </p:txBody>
      </p:sp>
    </p:spTree>
    <p:extLst>
      <p:ext uri="{BB962C8B-B14F-4D97-AF65-F5344CB8AC3E}">
        <p14:creationId xmlns:p14="http://schemas.microsoft.com/office/powerpoint/2010/main" val="3478251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fontScale="90000"/>
          </a:bodyPr>
          <a:lstStyle/>
          <a:p>
            <a:pPr rtl="0"/>
            <a:r>
              <a:rPr lang="pt-BR" sz="4400" dirty="0">
                <a:latin typeface="Rockwell" panose="02060603020205020403" pitchFamily="18" charset="0"/>
              </a:rPr>
              <a:t>Integração, entrega, </a:t>
            </a:r>
            <a:br>
              <a:rPr lang="pt-BR" sz="4400" dirty="0">
                <a:latin typeface="Rockwell" panose="02060603020205020403" pitchFamily="18" charset="0"/>
              </a:rPr>
            </a:br>
            <a:r>
              <a:rPr lang="pt-BR" sz="4400" dirty="0">
                <a:latin typeface="Rockwell" panose="02060603020205020403" pitchFamily="18" charset="0"/>
              </a:rPr>
              <a:t>implantação continua &amp; DEVOPS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É muito importante que cada organização avalie seu nível de maturidade para o uso da implantação contínua pois do contrário os erros podem ser colocados em produção de forma mais rápida gerando impactos negativos nos negócios.</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A estruturação adequada da integração continua, da entrega continua e da implantação continua permite à criação do pipeline de implementação, e seu uso</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depende diretamente que os ambientes sejam o mais próximo possível do ambiente de produção.</a:t>
            </a:r>
          </a:p>
        </p:txBody>
      </p:sp>
    </p:spTree>
    <p:extLst>
      <p:ext uri="{BB962C8B-B14F-4D97-AF65-F5344CB8AC3E}">
        <p14:creationId xmlns:p14="http://schemas.microsoft.com/office/powerpoint/2010/main" val="2818972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Infraestrutura ágil e infraestrutura como código</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1141413" y="2249487"/>
            <a:ext cx="9905998" cy="3541714"/>
          </a:xfrm>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A infraestrutura ágil pode ser considerada uma resposta ao Manifesto Ágil e estabelece um conjunto de automações que permite à área de operações realizar alterações nos ambientes sem impactos na estabilidade e segurança.</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O objetivo é provisionar rapidamente a infraestrutura, e toda a atividade manual das equipes passa a ser realizada automaticamente com testes para garantia dos ambientes.</a:t>
            </a:r>
            <a:endParaRPr lang="pt-BR" u="sng"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60844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Infraestrutura ágil e infraestrutura como código</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1141413" y="2249487"/>
            <a:ext cx="9905998" cy="3541714"/>
          </a:xfrm>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À infraestrutura ágil deve contemplar todas as atividades, como redes, servidores, banco de dados, mainframe, etc.</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É altamente recomendado que a equipe estabeleça uma rotina de gerenciamento diário de forma proativa para encontrar problemas no estágios iniciais e não apenas reagir aos problemas</a:t>
            </a:r>
          </a:p>
        </p:txBody>
      </p:sp>
    </p:spTree>
    <p:extLst>
      <p:ext uri="{BB962C8B-B14F-4D97-AF65-F5344CB8AC3E}">
        <p14:creationId xmlns:p14="http://schemas.microsoft.com/office/powerpoint/2010/main" val="1842715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Infraestrutura ágil e infraestrutura como código</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1141413" y="2249487"/>
            <a:ext cx="9905998" cy="3541714"/>
          </a:xfrm>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A utilização de um repositório único e ferramentas comuns potencializa o termo radiadores de informação.</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Os radiadores de informação são elementos visuais que tornam o ambiente informativo suficiente para que todos tenham visibilidade Clara e objetiva da situação dos itens que fazem parte do fluxo de valor.</a:t>
            </a:r>
          </a:p>
        </p:txBody>
      </p:sp>
    </p:spTree>
    <p:extLst>
      <p:ext uri="{BB962C8B-B14F-4D97-AF65-F5344CB8AC3E}">
        <p14:creationId xmlns:p14="http://schemas.microsoft.com/office/powerpoint/2010/main" val="2075613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DEVOPS &amp; FRAMEWORKS</a:t>
            </a:r>
          </a:p>
        </p:txBody>
      </p:sp>
      <p:pic>
        <p:nvPicPr>
          <p:cNvPr id="9" name="Imagem 8">
            <a:extLst>
              <a:ext uri="{FF2B5EF4-FFF2-40B4-BE49-F238E27FC236}">
                <a16:creationId xmlns:a16="http://schemas.microsoft.com/office/drawing/2014/main" id="{94320F11-318F-F99F-B54F-806DA6295402}"/>
              </a:ext>
            </a:extLst>
          </p:cNvPr>
          <p:cNvPicPr>
            <a:picLocks noChangeAspect="1"/>
          </p:cNvPicPr>
          <p:nvPr/>
        </p:nvPicPr>
        <p:blipFill>
          <a:blip r:embed="rId3"/>
          <a:stretch>
            <a:fillRect/>
          </a:stretch>
        </p:blipFill>
        <p:spPr>
          <a:xfrm>
            <a:off x="2699657" y="1699084"/>
            <a:ext cx="5908290" cy="5158916"/>
          </a:xfrm>
          <a:prstGeom prst="rect">
            <a:avLst/>
          </a:prstGeom>
        </p:spPr>
      </p:pic>
    </p:spTree>
    <p:extLst>
      <p:ext uri="{BB962C8B-B14F-4D97-AF65-F5344CB8AC3E}">
        <p14:creationId xmlns:p14="http://schemas.microsoft.com/office/powerpoint/2010/main" val="4111167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Infraestrutura ágil e infraestrutura como código</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1141413" y="2249487"/>
            <a:ext cx="9905998" cy="3541714"/>
          </a:xfrm>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A evolução da infraestrutura ágil pode ser denominada infraestrutura como código (</a:t>
            </a:r>
            <a:r>
              <a:rPr lang="pt-BR" dirty="0" err="1">
                <a:latin typeface="Tahoma" panose="020B0604030504040204" pitchFamily="34" charset="0"/>
                <a:ea typeface="Tahoma" panose="020B0604030504040204" pitchFamily="34" charset="0"/>
                <a:cs typeface="Tahoma" panose="020B0604030504040204" pitchFamily="34" charset="0"/>
              </a:rPr>
              <a:t>IaC</a:t>
            </a:r>
            <a:r>
              <a:rPr lang="pt-BR" dirty="0">
                <a:latin typeface="Tahoma" panose="020B0604030504040204" pitchFamily="34" charset="0"/>
                <a:ea typeface="Tahoma" panose="020B0604030504040204" pitchFamily="34" charset="0"/>
                <a:cs typeface="Tahoma" panose="020B0604030504040204" pitchFamily="34" charset="0"/>
              </a:rPr>
              <a:t> – </a:t>
            </a:r>
            <a:r>
              <a:rPr lang="pt-BR" dirty="0" err="1">
                <a:latin typeface="Tahoma" panose="020B0604030504040204" pitchFamily="34" charset="0"/>
                <a:ea typeface="Tahoma" panose="020B0604030504040204" pitchFamily="34" charset="0"/>
                <a:cs typeface="Tahoma" panose="020B0604030504040204" pitchFamily="34" charset="0"/>
              </a:rPr>
              <a:t>Infrastructure</a:t>
            </a:r>
            <a:r>
              <a:rPr lang="pt-BR" dirty="0">
                <a:latin typeface="Tahoma" panose="020B0604030504040204" pitchFamily="34" charset="0"/>
                <a:ea typeface="Tahoma" panose="020B0604030504040204" pitchFamily="34" charset="0"/>
                <a:cs typeface="Tahoma" panose="020B0604030504040204" pitchFamily="34" charset="0"/>
              </a:rPr>
              <a:t> as a </a:t>
            </a:r>
            <a:r>
              <a:rPr lang="pt-BR" dirty="0" err="1">
                <a:latin typeface="Tahoma" panose="020B0604030504040204" pitchFamily="34" charset="0"/>
                <a:ea typeface="Tahoma" panose="020B0604030504040204" pitchFamily="34" charset="0"/>
                <a:cs typeface="Tahoma" panose="020B0604030504040204" pitchFamily="34" charset="0"/>
              </a:rPr>
              <a:t>Code</a:t>
            </a:r>
            <a:r>
              <a:rPr lang="pt-BR" dirty="0">
                <a:latin typeface="Tahoma" panose="020B0604030504040204" pitchFamily="34" charset="0"/>
                <a:ea typeface="Tahoma" panose="020B0604030504040204" pitchFamily="34" charset="0"/>
                <a:cs typeface="Tahoma" panose="020B0604030504040204" pitchFamily="34" charset="0"/>
              </a:rPr>
              <a:t>). </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Existe ainda diversos softwares que podem automatizar a criação de ambientes, como Chef, </a:t>
            </a:r>
            <a:r>
              <a:rPr lang="pt-BR" dirty="0" err="1">
                <a:latin typeface="Tahoma" panose="020B0604030504040204" pitchFamily="34" charset="0"/>
                <a:ea typeface="Tahoma" panose="020B0604030504040204" pitchFamily="34" charset="0"/>
                <a:cs typeface="Tahoma" panose="020B0604030504040204" pitchFamily="34" charset="0"/>
              </a:rPr>
              <a:t>Puppet</a:t>
            </a:r>
            <a:r>
              <a:rPr lang="pt-BR" dirty="0">
                <a:latin typeface="Tahoma" panose="020B0604030504040204" pitchFamily="34" charset="0"/>
                <a:ea typeface="Tahoma" panose="020B0604030504040204" pitchFamily="34" charset="0"/>
                <a:cs typeface="Tahoma" panose="020B0604030504040204" pitchFamily="34" charset="0"/>
              </a:rPr>
              <a:t>, </a:t>
            </a:r>
            <a:r>
              <a:rPr lang="pt-BR" dirty="0" err="1">
                <a:latin typeface="Tahoma" panose="020B0604030504040204" pitchFamily="34" charset="0"/>
                <a:ea typeface="Tahoma" panose="020B0604030504040204" pitchFamily="34" charset="0"/>
                <a:cs typeface="Tahoma" panose="020B0604030504040204" pitchFamily="34" charset="0"/>
              </a:rPr>
              <a:t>Ansible</a:t>
            </a:r>
            <a:r>
              <a:rPr lang="pt-BR" dirty="0">
                <a:latin typeface="Tahoma" panose="020B0604030504040204" pitchFamily="34" charset="0"/>
                <a:ea typeface="Tahoma" panose="020B0604030504040204" pitchFamily="34" charset="0"/>
                <a:cs typeface="Tahoma" panose="020B0604030504040204" pitchFamily="34" charset="0"/>
              </a:rPr>
              <a:t>, entre outros</a:t>
            </a:r>
          </a:p>
        </p:txBody>
      </p:sp>
      <p:pic>
        <p:nvPicPr>
          <p:cNvPr id="1026" name="Picture 2" descr="Ansible, Puppet, Chef, Terraform: Qual ferramenta de Infrastructure As Code  devo utilizar?">
            <a:extLst>
              <a:ext uri="{FF2B5EF4-FFF2-40B4-BE49-F238E27FC236}">
                <a16:creationId xmlns:a16="http://schemas.microsoft.com/office/drawing/2014/main" id="{92D389C8-8BB0-D5AA-8503-356735CCF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0852" y="4204493"/>
            <a:ext cx="3086559" cy="2653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619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err="1">
                <a:latin typeface="Rockwell" panose="02060603020205020403" pitchFamily="18" charset="0"/>
              </a:rPr>
              <a:t>Kata</a:t>
            </a:r>
            <a:endParaRPr lang="pt-BR" sz="4400" dirty="0">
              <a:latin typeface="Rockwell" panose="02060603020205020403" pitchFamily="18" charset="0"/>
            </a:endParaRP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1141413" y="2249487"/>
            <a:ext cx="9905998" cy="3541714"/>
          </a:xfrm>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O termo </a:t>
            </a:r>
            <a:r>
              <a:rPr lang="pt-BR" dirty="0" err="1">
                <a:latin typeface="Tahoma" panose="020B0604030504040204" pitchFamily="34" charset="0"/>
                <a:ea typeface="Tahoma" panose="020B0604030504040204" pitchFamily="34" charset="0"/>
                <a:cs typeface="Tahoma" panose="020B0604030504040204" pitchFamily="34" charset="0"/>
              </a:rPr>
              <a:t>Kata</a:t>
            </a:r>
            <a:r>
              <a:rPr lang="pt-BR" dirty="0">
                <a:latin typeface="Tahoma" panose="020B0604030504040204" pitchFamily="34" charset="0"/>
                <a:ea typeface="Tahoma" panose="020B0604030504040204" pitchFamily="34" charset="0"/>
                <a:cs typeface="Tahoma" panose="020B0604030504040204" pitchFamily="34" charset="0"/>
              </a:rPr>
              <a:t> refere-se ao comportamento e ao pensamento na Toyota para gerenciar as pessoas e disseminar diariamente o conhecimento para melhoria continua do trabalho realizado.</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Considerando que </a:t>
            </a:r>
            <a:r>
              <a:rPr lang="pt-BR" dirty="0" err="1">
                <a:latin typeface="Tahoma" panose="020B0604030504040204" pitchFamily="34" charset="0"/>
                <a:ea typeface="Tahoma" panose="020B0604030504040204" pitchFamily="34" charset="0"/>
                <a:cs typeface="Tahoma" panose="020B0604030504040204" pitchFamily="34" charset="0"/>
              </a:rPr>
              <a:t>DevOps</a:t>
            </a:r>
            <a:r>
              <a:rPr lang="pt-BR" dirty="0">
                <a:latin typeface="Tahoma" panose="020B0604030504040204" pitchFamily="34" charset="0"/>
                <a:ea typeface="Tahoma" panose="020B0604030504040204" pitchFamily="34" charset="0"/>
                <a:cs typeface="Tahoma" panose="020B0604030504040204" pitchFamily="34" charset="0"/>
              </a:rPr>
              <a:t> envolve a integração e a sinergia de atividades, torna-se importante refletir sobre como o </a:t>
            </a:r>
            <a:r>
              <a:rPr lang="pt-BR" dirty="0" err="1">
                <a:latin typeface="Tahoma" panose="020B0604030504040204" pitchFamily="34" charset="0"/>
                <a:ea typeface="Tahoma" panose="020B0604030504040204" pitchFamily="34" charset="0"/>
                <a:cs typeface="Tahoma" panose="020B0604030504040204" pitchFamily="34" charset="0"/>
              </a:rPr>
              <a:t>Kata</a:t>
            </a:r>
            <a:r>
              <a:rPr lang="pt-BR" dirty="0">
                <a:latin typeface="Tahoma" panose="020B0604030504040204" pitchFamily="34" charset="0"/>
                <a:ea typeface="Tahoma" panose="020B0604030504040204" pitchFamily="34" charset="0"/>
                <a:cs typeface="Tahoma" panose="020B0604030504040204" pitchFamily="34" charset="0"/>
              </a:rPr>
              <a:t> pode ser aplicado para disseminar o conhecimento tácito entre as equipes.</a:t>
            </a:r>
          </a:p>
        </p:txBody>
      </p:sp>
    </p:spTree>
    <p:extLst>
      <p:ext uri="{BB962C8B-B14F-4D97-AF65-F5344CB8AC3E}">
        <p14:creationId xmlns:p14="http://schemas.microsoft.com/office/powerpoint/2010/main" val="2324780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err="1">
                <a:latin typeface="Rockwell" panose="02060603020205020403" pitchFamily="18" charset="0"/>
              </a:rPr>
              <a:t>Kata</a:t>
            </a:r>
            <a:endParaRPr lang="pt-BR" sz="4400" dirty="0">
              <a:latin typeface="Rockwell" panose="02060603020205020403" pitchFamily="18" charset="0"/>
            </a:endParaRPr>
          </a:p>
        </p:txBody>
      </p:sp>
      <p:pic>
        <p:nvPicPr>
          <p:cNvPr id="2050" name="Picture 2" descr="How the Toyota Way and Toyota Kata Fit Together - Lean Enterprise Institute">
            <a:extLst>
              <a:ext uri="{FF2B5EF4-FFF2-40B4-BE49-F238E27FC236}">
                <a16:creationId xmlns:a16="http://schemas.microsoft.com/office/drawing/2014/main" id="{F8CF2F81-0D0F-7762-F345-D8B27E61D2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218" y="2097088"/>
            <a:ext cx="10672387" cy="3901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971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err="1">
                <a:latin typeface="Rockwell" panose="02060603020205020403" pitchFamily="18" charset="0"/>
              </a:rPr>
              <a:t>Kata</a:t>
            </a:r>
            <a:endParaRPr lang="pt-BR" sz="4400" dirty="0">
              <a:latin typeface="Rockwell" panose="02060603020205020403" pitchFamily="18" charset="0"/>
            </a:endParaRPr>
          </a:p>
        </p:txBody>
      </p:sp>
      <p:pic>
        <p:nvPicPr>
          <p:cNvPr id="3074" name="Picture 2" descr="Toyota Kata">
            <a:extLst>
              <a:ext uri="{FF2B5EF4-FFF2-40B4-BE49-F238E27FC236}">
                <a16:creationId xmlns:a16="http://schemas.microsoft.com/office/drawing/2014/main" id="{E8DA4170-313E-016B-9636-B3F9395240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7383" y="2658351"/>
            <a:ext cx="8134057" cy="4199649"/>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CE13E4A7-C0FD-587C-8A27-899E8C66BFFF}"/>
              </a:ext>
            </a:extLst>
          </p:cNvPr>
          <p:cNvSpPr txBox="1"/>
          <p:nvPr/>
        </p:nvSpPr>
        <p:spPr>
          <a:xfrm>
            <a:off x="2027382" y="2097088"/>
            <a:ext cx="7088483" cy="400110"/>
          </a:xfrm>
          <a:prstGeom prst="rect">
            <a:avLst/>
          </a:prstGeom>
          <a:noFill/>
        </p:spPr>
        <p:txBody>
          <a:bodyPr wrap="square" rtlCol="0">
            <a:spAutoFit/>
          </a:bodyPr>
          <a:lstStyle/>
          <a:p>
            <a:r>
              <a:rPr lang="pt-BR" sz="2000" dirty="0">
                <a:latin typeface="Tahoma" panose="020B0604030504040204" pitchFamily="34" charset="0"/>
                <a:ea typeface="Tahoma" panose="020B0604030504040204" pitchFamily="34" charset="0"/>
                <a:cs typeface="Tahoma" panose="020B0604030504040204" pitchFamily="34" charset="0"/>
              </a:rPr>
              <a:t>Uma boa explicação para o conceito de </a:t>
            </a:r>
            <a:r>
              <a:rPr lang="pt-BR" sz="2000" dirty="0" err="1">
                <a:latin typeface="Tahoma" panose="020B0604030504040204" pitchFamily="34" charset="0"/>
                <a:ea typeface="Tahoma" panose="020B0604030504040204" pitchFamily="34" charset="0"/>
                <a:cs typeface="Tahoma" panose="020B0604030504040204" pitchFamily="34" charset="0"/>
              </a:rPr>
              <a:t>Kata</a:t>
            </a:r>
            <a:r>
              <a:rPr lang="pt-BR" sz="2000" dirty="0">
                <a:latin typeface="Tahoma" panose="020B0604030504040204" pitchFamily="34" charset="0"/>
                <a:ea typeface="Tahoma" panose="020B0604030504040204" pitchFamily="34" charset="0"/>
                <a:cs typeface="Tahoma" panose="020B0604030504040204" pitchFamily="34" charset="0"/>
              </a:rPr>
              <a:t> está </a:t>
            </a:r>
            <a:r>
              <a:rPr lang="pt-BR" sz="2000" dirty="0">
                <a:latin typeface="Tahoma" panose="020B0604030504040204" pitchFamily="34" charset="0"/>
                <a:ea typeface="Tahoma" panose="020B0604030504040204" pitchFamily="34" charset="0"/>
                <a:cs typeface="Tahoma" panose="020B0604030504040204" pitchFamily="34" charset="0"/>
                <a:hlinkClick r:id="rId4"/>
              </a:rPr>
              <a:t>AQUI</a:t>
            </a:r>
            <a:endParaRPr lang="pt-BR"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43310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 Trabalho em andamento (WIP)</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1141413" y="2249487"/>
            <a:ext cx="9905998" cy="3541714"/>
          </a:xfrm>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a:t>
            </a:r>
            <a:r>
              <a:rPr lang="pt-BR" dirty="0" err="1">
                <a:latin typeface="Tahoma" panose="020B0604030504040204" pitchFamily="34" charset="0"/>
                <a:ea typeface="Tahoma" panose="020B0604030504040204" pitchFamily="34" charset="0"/>
                <a:cs typeface="Tahoma" panose="020B0604030504040204" pitchFamily="34" charset="0"/>
              </a:rPr>
              <a:t>Work</a:t>
            </a:r>
            <a:r>
              <a:rPr lang="pt-BR" dirty="0">
                <a:latin typeface="Tahoma" panose="020B0604030504040204" pitchFamily="34" charset="0"/>
                <a:ea typeface="Tahoma" panose="020B0604030504040204" pitchFamily="34" charset="0"/>
                <a:cs typeface="Tahoma" panose="020B0604030504040204" pitchFamily="34" charset="0"/>
              </a:rPr>
              <a:t> In </a:t>
            </a:r>
            <a:r>
              <a:rPr lang="pt-BR" dirty="0" err="1">
                <a:latin typeface="Tahoma" panose="020B0604030504040204" pitchFamily="34" charset="0"/>
                <a:ea typeface="Tahoma" panose="020B0604030504040204" pitchFamily="34" charset="0"/>
                <a:cs typeface="Tahoma" panose="020B0604030504040204" pitchFamily="34" charset="0"/>
              </a:rPr>
              <a:t>Progress</a:t>
            </a:r>
            <a:r>
              <a:rPr lang="pt-BR" dirty="0">
                <a:latin typeface="Tahoma" panose="020B0604030504040204" pitchFamily="34" charset="0"/>
                <a:ea typeface="Tahoma" panose="020B0604030504040204" pitchFamily="34" charset="0"/>
                <a:cs typeface="Tahoma" panose="020B0604030504040204" pitchFamily="34" charset="0"/>
              </a:rPr>
              <a:t> -WIP) compreende todas as atividades que estão em desenvolvimento ou parcialmente acabadas e ficam à espera de conclusão para serem implantadas.</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As Práticas Lean e métodos ágeis recomendam limitar o trabalho em andamento, pois é considerado como um inventário que não está agregando valor ao cliente e pode se transformar em um desperdício puro se não for mais necessário com o passar do tempo.</a:t>
            </a:r>
          </a:p>
        </p:txBody>
      </p:sp>
    </p:spTree>
    <p:extLst>
      <p:ext uri="{BB962C8B-B14F-4D97-AF65-F5344CB8AC3E}">
        <p14:creationId xmlns:p14="http://schemas.microsoft.com/office/powerpoint/2010/main" val="3543329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 Trabalho em andamento (WIP)</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1141413" y="2249487"/>
            <a:ext cx="9905998" cy="3541714"/>
          </a:xfrm>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Desta forma, o sistema empurrado passa para um sistema puxado, onde não será mais Possível iniciar alguma atividade antes de finalizar outra que esteja em andamento. </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Um exemplo simples de como a limitação do WIP pode evitar o desperdício é que podemos trocar 10 atividades em andamento com 50% de conclusão, mas nenhuma efetivamente </a:t>
            </a:r>
            <a:r>
              <a:rPr lang="pt-BR" dirty="0" err="1">
                <a:latin typeface="Tahoma" panose="020B0604030504040204" pitchFamily="34" charset="0"/>
                <a:ea typeface="Tahoma" panose="020B0604030504040204" pitchFamily="34" charset="0"/>
                <a:cs typeface="Tahoma" panose="020B0604030504040204" pitchFamily="34" charset="0"/>
              </a:rPr>
              <a:t>concluida</a:t>
            </a:r>
            <a:r>
              <a:rPr lang="pt-BR" dirty="0">
                <a:latin typeface="Tahoma" panose="020B0604030504040204" pitchFamily="34" charset="0"/>
                <a:ea typeface="Tahoma" panose="020B0604030504040204" pitchFamily="34" charset="0"/>
                <a:cs typeface="Tahoma" panose="020B0604030504040204" pitchFamily="34" charset="0"/>
              </a:rPr>
              <a:t>, por 5 atividades completas e 5 atividades a iniciar.</a:t>
            </a:r>
          </a:p>
        </p:txBody>
      </p:sp>
    </p:spTree>
    <p:extLst>
      <p:ext uri="{BB962C8B-B14F-4D97-AF65-F5344CB8AC3E}">
        <p14:creationId xmlns:p14="http://schemas.microsoft.com/office/powerpoint/2010/main" val="219353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 Trabalho em andamento (WIP)</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1141413" y="2249487"/>
            <a:ext cx="9905998" cy="3541714"/>
          </a:xfrm>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Observe no exemplo da figura a seguir que na perspectiva do cliente o que vale é a entrega final e de nada adianta a ocupação total das equipes em muitas atividades </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Dessa forma, é mais eficaz o foco de todos para entregar com qualidade e de forma incremental o famoso lote pequeno preconizado pelo Lean. </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Essa prática colabora para evitar a disseminação da clássica irritante frase está pronto falta apenas testar</a:t>
            </a:r>
          </a:p>
        </p:txBody>
      </p:sp>
    </p:spTree>
    <p:extLst>
      <p:ext uri="{BB962C8B-B14F-4D97-AF65-F5344CB8AC3E}">
        <p14:creationId xmlns:p14="http://schemas.microsoft.com/office/powerpoint/2010/main" val="2160550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 Trabalho em andamento (WIP)</a:t>
            </a:r>
          </a:p>
        </p:txBody>
      </p:sp>
      <p:pic>
        <p:nvPicPr>
          <p:cNvPr id="7" name="Imagem 6">
            <a:extLst>
              <a:ext uri="{FF2B5EF4-FFF2-40B4-BE49-F238E27FC236}">
                <a16:creationId xmlns:a16="http://schemas.microsoft.com/office/drawing/2014/main" id="{D5EA8698-DE6A-3605-6D0D-19888B5C1A4F}"/>
              </a:ext>
            </a:extLst>
          </p:cNvPr>
          <p:cNvPicPr>
            <a:picLocks noChangeAspect="1"/>
          </p:cNvPicPr>
          <p:nvPr/>
        </p:nvPicPr>
        <p:blipFill>
          <a:blip r:embed="rId3"/>
          <a:stretch>
            <a:fillRect/>
          </a:stretch>
        </p:blipFill>
        <p:spPr>
          <a:xfrm>
            <a:off x="1478963" y="1859728"/>
            <a:ext cx="9230898" cy="4998272"/>
          </a:xfrm>
          <a:prstGeom prst="rect">
            <a:avLst/>
          </a:prstGeom>
        </p:spPr>
      </p:pic>
    </p:spTree>
    <p:extLst>
      <p:ext uri="{BB962C8B-B14F-4D97-AF65-F5344CB8AC3E}">
        <p14:creationId xmlns:p14="http://schemas.microsoft.com/office/powerpoint/2010/main" val="29072275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Débito técnico</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1141413" y="2249487"/>
            <a:ext cx="9905998" cy="3541714"/>
          </a:xfrm>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Também conhecido como Divida Técnica, este conceito envolve a degradação dos sistemas ao longo do tempo quando não existem ações para garantir a qualidade do código. </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Um débito técnico pode ser um código mal estruturado, uma vulnerabilidade de segurança, um ponto no código não performático ou qualquer outra falha que muitas vezes não impacta  em um defeito no software, mas evidencia uma certa ausência de qualidade.</a:t>
            </a:r>
          </a:p>
        </p:txBody>
      </p:sp>
    </p:spTree>
    <p:extLst>
      <p:ext uri="{BB962C8B-B14F-4D97-AF65-F5344CB8AC3E}">
        <p14:creationId xmlns:p14="http://schemas.microsoft.com/office/powerpoint/2010/main" val="4142669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Débito técnico</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1141413" y="2249487"/>
            <a:ext cx="9905998" cy="3541714"/>
          </a:xfrm>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Quando não resolvemos essas situações, criam-se problemas cada vez mais difíceis de corrigir com o passar do tempo pois o objetivo conflitantes das áreas de </a:t>
            </a:r>
            <a:r>
              <a:rPr lang="pt-BR" dirty="0" err="1">
                <a:latin typeface="Tahoma" panose="020B0604030504040204" pitchFamily="34" charset="0"/>
                <a:ea typeface="Tahoma" panose="020B0604030504040204" pitchFamily="34" charset="0"/>
                <a:cs typeface="Tahoma" panose="020B0604030504040204" pitchFamily="34" charset="0"/>
              </a:rPr>
              <a:t>Dev</a:t>
            </a:r>
            <a:r>
              <a:rPr lang="pt-BR" dirty="0">
                <a:latin typeface="Tahoma" panose="020B0604030504040204" pitchFamily="34" charset="0"/>
                <a:ea typeface="Tahoma" panose="020B0604030504040204" pitchFamily="34" charset="0"/>
                <a:cs typeface="Tahoma" panose="020B0604030504040204" pitchFamily="34" charset="0"/>
              </a:rPr>
              <a:t> e </a:t>
            </a:r>
            <a:r>
              <a:rPr lang="pt-BR" dirty="0" err="1">
                <a:latin typeface="Tahoma" panose="020B0604030504040204" pitchFamily="34" charset="0"/>
                <a:ea typeface="Tahoma" panose="020B0604030504040204" pitchFamily="34" charset="0"/>
                <a:cs typeface="Tahoma" panose="020B0604030504040204" pitchFamily="34" charset="0"/>
              </a:rPr>
              <a:t>Ops</a:t>
            </a:r>
            <a:r>
              <a:rPr lang="pt-BR" dirty="0">
                <a:latin typeface="Tahoma" panose="020B0604030504040204" pitchFamily="34" charset="0"/>
                <a:ea typeface="Tahoma" panose="020B0604030504040204" pitchFamily="34" charset="0"/>
                <a:cs typeface="Tahoma" panose="020B0604030504040204" pitchFamily="34" charset="0"/>
              </a:rPr>
              <a:t> contribuem para o aumento do débito técnico.</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err="1">
                <a:latin typeface="Tahoma" panose="020B0604030504040204" pitchFamily="34" charset="0"/>
                <a:ea typeface="Tahoma" panose="020B0604030504040204" pitchFamily="34" charset="0"/>
                <a:cs typeface="Tahoma" panose="020B0604030504040204" pitchFamily="34" charset="0"/>
              </a:rPr>
              <a:t>DevOps</a:t>
            </a:r>
            <a:r>
              <a:rPr lang="pt-BR" dirty="0">
                <a:latin typeface="Tahoma" panose="020B0604030504040204" pitchFamily="34" charset="0"/>
                <a:ea typeface="Tahoma" panose="020B0604030504040204" pitchFamily="34" charset="0"/>
                <a:cs typeface="Tahoma" panose="020B0604030504040204" pitchFamily="34" charset="0"/>
              </a:rPr>
              <a:t> preconiza a realização de blitz de melhoria, e essa ação consiste em agrupar frequentemente equipes multidisciplinares para resolver a dívida técnica.</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Um débito técnico que não seja corrigido depois de um tempo pode se tornar um problema grande e ocasionar a quebra de uma aplicação e até mesmo instabilidades quando a carga de dados trafegada exerce um determinado limite.</a:t>
            </a:r>
          </a:p>
        </p:txBody>
      </p:sp>
    </p:spTree>
    <p:extLst>
      <p:ext uri="{BB962C8B-B14F-4D97-AF65-F5344CB8AC3E}">
        <p14:creationId xmlns:p14="http://schemas.microsoft.com/office/powerpoint/2010/main" val="4284240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DEVOPS &amp; FRAMEWORKS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lnSpcReduction="10000"/>
          </a:bodyPr>
          <a:lstStyle/>
          <a:p>
            <a:pPr algn="just" rtl="0"/>
            <a:r>
              <a:rPr lang="pt-BR" dirty="0">
                <a:latin typeface="Tahoma" panose="020B0604030504040204" pitchFamily="34" charset="0"/>
                <a:ea typeface="Tahoma" panose="020B0604030504040204" pitchFamily="34" charset="0"/>
                <a:cs typeface="Tahoma" panose="020B0604030504040204" pitchFamily="34" charset="0"/>
              </a:rPr>
              <a:t>Podemos considerar que </a:t>
            </a:r>
            <a:r>
              <a:rPr lang="pt-BR" dirty="0" err="1">
                <a:latin typeface="Tahoma" panose="020B0604030504040204" pitchFamily="34" charset="0"/>
                <a:ea typeface="Tahoma" panose="020B0604030504040204" pitchFamily="34" charset="0"/>
                <a:cs typeface="Tahoma" panose="020B0604030504040204" pitchFamily="34" charset="0"/>
              </a:rPr>
              <a:t>DevOps</a:t>
            </a:r>
            <a:r>
              <a:rPr lang="pt-BR" dirty="0">
                <a:latin typeface="Tahoma" panose="020B0604030504040204" pitchFamily="34" charset="0"/>
                <a:ea typeface="Tahoma" panose="020B0604030504040204" pitchFamily="34" charset="0"/>
                <a:cs typeface="Tahoma" panose="020B0604030504040204" pitchFamily="34" charset="0"/>
              </a:rPr>
              <a:t> é uma continuação natural da jornada ágil, visando entregar valor ao cliente com foco em adaptabilidade e aprendizado contínuo.</a:t>
            </a:r>
          </a:p>
          <a:p>
            <a:pPr algn="just" rtl="0"/>
            <a:endParaRPr lang="pt-BR" dirty="0">
              <a:latin typeface="Tahoma" panose="020B0604030504040204" pitchFamily="34" charset="0"/>
              <a:ea typeface="Tahoma" panose="020B0604030504040204" pitchFamily="34" charset="0"/>
              <a:cs typeface="Tahoma" panose="020B0604030504040204" pitchFamily="34" charset="0"/>
            </a:endParaRPr>
          </a:p>
          <a:p>
            <a:pPr algn="just" rtl="0"/>
            <a:r>
              <a:rPr lang="pt-BR" dirty="0">
                <a:latin typeface="Tahoma" panose="020B0604030504040204" pitchFamily="34" charset="0"/>
                <a:ea typeface="Tahoma" panose="020B0604030504040204" pitchFamily="34" charset="0"/>
                <a:cs typeface="Tahoma" panose="020B0604030504040204" pitchFamily="34" charset="0"/>
              </a:rPr>
              <a:t>Um dos benefícios da adoção de </a:t>
            </a:r>
            <a:r>
              <a:rPr lang="pt-BR" dirty="0" err="1">
                <a:latin typeface="Tahoma" panose="020B0604030504040204" pitchFamily="34" charset="0"/>
                <a:ea typeface="Tahoma" panose="020B0604030504040204" pitchFamily="34" charset="0"/>
                <a:cs typeface="Tahoma" panose="020B0604030504040204" pitchFamily="34" charset="0"/>
              </a:rPr>
              <a:t>DevOps</a:t>
            </a:r>
            <a:r>
              <a:rPr lang="pt-BR" dirty="0">
                <a:latin typeface="Tahoma" panose="020B0604030504040204" pitchFamily="34" charset="0"/>
                <a:ea typeface="Tahoma" panose="020B0604030504040204" pitchFamily="34" charset="0"/>
                <a:cs typeface="Tahoma" panose="020B0604030504040204" pitchFamily="34" charset="0"/>
              </a:rPr>
              <a:t> com métodos ágeis é a mobilização de todas equipes que participam do fluxo de valor em uma abordagem ponta a ponta, desde o levantamento de requisitos até a entrega do software no ambiente de produção.</a:t>
            </a:r>
          </a:p>
        </p:txBody>
      </p:sp>
    </p:spTree>
    <p:extLst>
      <p:ext uri="{BB962C8B-B14F-4D97-AF65-F5344CB8AC3E}">
        <p14:creationId xmlns:p14="http://schemas.microsoft.com/office/powerpoint/2010/main" val="33730865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Tempo de espera (lead time)</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1141413" y="2249487"/>
            <a:ext cx="9905998" cy="3541714"/>
          </a:xfrm>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Alguns conceitos complementares do Lean:</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lvl="1" algn="just"/>
            <a:r>
              <a:rPr lang="pt-BR" dirty="0">
                <a:latin typeface="Tahoma" panose="020B0604030504040204" pitchFamily="34" charset="0"/>
                <a:ea typeface="Tahoma" panose="020B0604030504040204" pitchFamily="34" charset="0"/>
                <a:cs typeface="Tahoma" panose="020B0604030504040204" pitchFamily="34" charset="0"/>
              </a:rPr>
              <a:t>Lead time (tempo de execução, ciclo ou espera): significa o tempo que medimos do início da criação de uma solicitação até sua entrega, ou seja, é o tempo gasto para transformar os recursos usados nos resultados entregues para o cliente. </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91314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Tempo de espera (lead time)</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1141413" y="2249487"/>
            <a:ext cx="9905998" cy="3541714"/>
          </a:xfrm>
        </p:spPr>
        <p:txBody>
          <a:bodyPr rtlCol="0">
            <a:normAutofit/>
          </a:bodyPr>
          <a:lstStyle/>
          <a:p>
            <a:pPr lvl="1" algn="just"/>
            <a:r>
              <a:rPr lang="pt-BR" dirty="0">
                <a:latin typeface="Tahoma" panose="020B0604030504040204" pitchFamily="34" charset="0"/>
                <a:ea typeface="Tahoma" panose="020B0604030504040204" pitchFamily="34" charset="0"/>
                <a:cs typeface="Tahoma" panose="020B0604030504040204" pitchFamily="34" charset="0"/>
              </a:rPr>
              <a:t>Tempo de processamento: representa o tempo realmente usado para executar a etapa do processo e inicia somente quando começa a trabalhar até sua conclusão, ou seja, omite o tempo em que o trabalho fica na fila.</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lvl="1" algn="just"/>
            <a:r>
              <a:rPr lang="pt-BR" dirty="0">
                <a:latin typeface="Tahoma" panose="020B0604030504040204" pitchFamily="34" charset="0"/>
                <a:ea typeface="Tahoma" panose="020B0604030504040204" pitchFamily="34" charset="0"/>
                <a:cs typeface="Tahoma" panose="020B0604030504040204" pitchFamily="34" charset="0"/>
              </a:rPr>
              <a:t>% conclusão e precisão (completo e correto): indica o percentual que uma atividade foi concluída com sucesso na perspectiva do cliente sobre a qualidade entregue.</a:t>
            </a:r>
          </a:p>
        </p:txBody>
      </p:sp>
    </p:spTree>
    <p:extLst>
      <p:ext uri="{BB962C8B-B14F-4D97-AF65-F5344CB8AC3E}">
        <p14:creationId xmlns:p14="http://schemas.microsoft.com/office/powerpoint/2010/main" val="1932668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err="1">
                <a:latin typeface="Rockwell" panose="02060603020205020403" pitchFamily="18" charset="0"/>
              </a:rPr>
              <a:t>DevOps</a:t>
            </a:r>
            <a:r>
              <a:rPr lang="pt-BR" sz="4400" dirty="0">
                <a:latin typeface="Rockwell" panose="02060603020205020403" pitchFamily="18" charset="0"/>
              </a:rPr>
              <a:t> depende de código limpo</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1141413" y="2249487"/>
            <a:ext cx="9905998" cy="3541714"/>
          </a:xfrm>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Embora as práticas </a:t>
            </a:r>
            <a:r>
              <a:rPr lang="pt-BR" dirty="0" err="1">
                <a:latin typeface="Tahoma" panose="020B0604030504040204" pitchFamily="34" charset="0"/>
                <a:ea typeface="Tahoma" panose="020B0604030504040204" pitchFamily="34" charset="0"/>
                <a:cs typeface="Tahoma" panose="020B0604030504040204" pitchFamily="34" charset="0"/>
              </a:rPr>
              <a:t>DevOps</a:t>
            </a:r>
            <a:r>
              <a:rPr lang="pt-BR" dirty="0">
                <a:latin typeface="Tahoma" panose="020B0604030504040204" pitchFamily="34" charset="0"/>
                <a:ea typeface="Tahoma" panose="020B0604030504040204" pitchFamily="34" charset="0"/>
                <a:cs typeface="Tahoma" panose="020B0604030504040204" pitchFamily="34" charset="0"/>
              </a:rPr>
              <a:t> descritas nesse primeiro momento ajudem com implantações continuas, um código mal escrito poderá desencadear uma série de problemas que não deixam o software de pé, seja no curto ou longo prazo.</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Quando não existe uma preocupação genuína com a qualidade na origem, haverá</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grande desperdício para manter o código funcionando. Na pior das hipóteses, a casa pode cair e gerar um impacto negativo exponencial.</a:t>
            </a:r>
          </a:p>
        </p:txBody>
      </p:sp>
    </p:spTree>
    <p:extLst>
      <p:ext uri="{BB962C8B-B14F-4D97-AF65-F5344CB8AC3E}">
        <p14:creationId xmlns:p14="http://schemas.microsoft.com/office/powerpoint/2010/main" val="19566870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err="1">
                <a:latin typeface="Rockwell" panose="02060603020205020403" pitchFamily="18" charset="0"/>
              </a:rPr>
              <a:t>DevOps</a:t>
            </a:r>
            <a:r>
              <a:rPr lang="pt-BR" sz="4400" dirty="0">
                <a:latin typeface="Rockwell" panose="02060603020205020403" pitchFamily="18" charset="0"/>
              </a:rPr>
              <a:t> depende de código limpo</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1141413" y="2249487"/>
            <a:ext cx="9905998" cy="3541714"/>
          </a:xfrm>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Uma das obras mais brilhantes sobre software com qualidade foi organizada pelo experiente Robert C. Martin com o título "Código Limpo: habilidades práticas do </a:t>
            </a:r>
            <a:r>
              <a:rPr lang="pt-BR" dirty="0" err="1">
                <a:latin typeface="Tahoma" panose="020B0604030504040204" pitchFamily="34" charset="0"/>
                <a:ea typeface="Tahoma" panose="020B0604030504040204" pitchFamily="34" charset="0"/>
                <a:cs typeface="Tahoma" panose="020B0604030504040204" pitchFamily="34" charset="0"/>
              </a:rPr>
              <a:t>agile</a:t>
            </a:r>
            <a:r>
              <a:rPr lang="pt-BR" dirty="0">
                <a:latin typeface="Tahoma" panose="020B0604030504040204" pitchFamily="34" charset="0"/>
                <a:ea typeface="Tahoma" panose="020B0604030504040204" pitchFamily="34" charset="0"/>
                <a:cs typeface="Tahoma" panose="020B0604030504040204" pitchFamily="34" charset="0"/>
              </a:rPr>
              <a:t> software" (2011). </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Caso você tenha interesse em ser um embaixador do movimento </a:t>
            </a:r>
            <a:r>
              <a:rPr lang="pt-BR" dirty="0" err="1">
                <a:latin typeface="Tahoma" panose="020B0604030504040204" pitchFamily="34" charset="0"/>
                <a:ea typeface="Tahoma" panose="020B0604030504040204" pitchFamily="34" charset="0"/>
                <a:cs typeface="Tahoma" panose="020B0604030504040204" pitchFamily="34" charset="0"/>
              </a:rPr>
              <a:t>DevOps</a:t>
            </a:r>
            <a:r>
              <a:rPr lang="pt-BR" dirty="0">
                <a:latin typeface="Tahoma" panose="020B0604030504040204" pitchFamily="34" charset="0"/>
                <a:ea typeface="Tahoma" panose="020B0604030504040204" pitchFamily="34" charset="0"/>
                <a:cs typeface="Tahoma" panose="020B0604030504040204" pitchFamily="34" charset="0"/>
              </a:rPr>
              <a:t> recomendo fortemente que incentive todos ao seu redor a conhecer e usar essas práticas mesmo que não trabalhem diretamente com codificação.</a:t>
            </a:r>
          </a:p>
        </p:txBody>
      </p:sp>
      <p:pic>
        <p:nvPicPr>
          <p:cNvPr id="4098" name="Picture 2" descr="Código Limpo eBook : Martin, Robert C.: Amazon.com.br: Loja Kindle">
            <a:extLst>
              <a:ext uri="{FF2B5EF4-FFF2-40B4-BE49-F238E27FC236}">
                <a16:creationId xmlns:a16="http://schemas.microsoft.com/office/drawing/2014/main" id="{479E238C-B84F-6F8B-FA50-8FE6458F4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519" y="4781319"/>
            <a:ext cx="1416849" cy="2019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2608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err="1">
                <a:latin typeface="Rockwell" panose="02060603020205020403" pitchFamily="18" charset="0"/>
              </a:rPr>
              <a:t>DevOps</a:t>
            </a:r>
            <a:r>
              <a:rPr lang="pt-BR" sz="4400" dirty="0">
                <a:latin typeface="Rockwell" panose="02060603020205020403" pitchFamily="18" charset="0"/>
              </a:rPr>
              <a:t> depende de código limpo</a:t>
            </a:r>
          </a:p>
        </p:txBody>
      </p:sp>
      <p:pic>
        <p:nvPicPr>
          <p:cNvPr id="7" name="Imagem 6">
            <a:extLst>
              <a:ext uri="{FF2B5EF4-FFF2-40B4-BE49-F238E27FC236}">
                <a16:creationId xmlns:a16="http://schemas.microsoft.com/office/drawing/2014/main" id="{4C6492D4-6138-4B87-123A-3EDB722727B8}"/>
              </a:ext>
            </a:extLst>
          </p:cNvPr>
          <p:cNvPicPr>
            <a:picLocks noChangeAspect="1"/>
          </p:cNvPicPr>
          <p:nvPr/>
        </p:nvPicPr>
        <p:blipFill>
          <a:blip r:embed="rId3"/>
          <a:stretch>
            <a:fillRect/>
          </a:stretch>
        </p:blipFill>
        <p:spPr>
          <a:xfrm>
            <a:off x="2788261" y="2097088"/>
            <a:ext cx="6612301" cy="4583151"/>
          </a:xfrm>
          <a:prstGeom prst="rect">
            <a:avLst/>
          </a:prstGeom>
        </p:spPr>
      </p:pic>
    </p:spTree>
    <p:extLst>
      <p:ext uri="{BB962C8B-B14F-4D97-AF65-F5344CB8AC3E}">
        <p14:creationId xmlns:p14="http://schemas.microsoft.com/office/powerpoint/2010/main" val="3801507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err="1">
                <a:latin typeface="Rockwell" panose="02060603020205020403" pitchFamily="18" charset="0"/>
              </a:rPr>
              <a:t>DevOps</a:t>
            </a:r>
            <a:r>
              <a:rPr lang="pt-BR" sz="4400" dirty="0">
                <a:latin typeface="Rockwell" panose="02060603020205020403" pitchFamily="18" charset="0"/>
              </a:rPr>
              <a:t> depende de código limpo</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1141413" y="2249487"/>
            <a:ext cx="9905998" cy="3541714"/>
          </a:xfrm>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Quando falamos em transformação ágil, é frequente que o foco seja dado na conscientização das equipes sobre o novo </a:t>
            </a:r>
            <a:r>
              <a:rPr lang="pt-BR" dirty="0" err="1">
                <a:latin typeface="Tahoma" panose="020B0604030504040204" pitchFamily="34" charset="0"/>
                <a:ea typeface="Tahoma" panose="020B0604030504040204" pitchFamily="34" charset="0"/>
                <a:cs typeface="Tahoma" panose="020B0604030504040204" pitchFamily="34" charset="0"/>
              </a:rPr>
              <a:t>mindset</a:t>
            </a:r>
            <a:r>
              <a:rPr lang="pt-BR" dirty="0">
                <a:latin typeface="Tahoma" panose="020B0604030504040204" pitchFamily="34" charset="0"/>
                <a:ea typeface="Tahoma" panose="020B0604030504040204" pitchFamily="34" charset="0"/>
                <a:cs typeface="Tahoma" panose="020B0604030504040204" pitchFamily="34" charset="0"/>
              </a:rPr>
              <a:t>, dando pouca atenção à capacitação técnica dos times para desenvolver software com qualidade e arquitetura adequada.</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Também é comum não colocar no jogo as equipes de operação (infraestrutura, segurança da informação, gestão de mudanças, auditoria, QA, etc.).</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O movimento </a:t>
            </a:r>
            <a:r>
              <a:rPr lang="pt-BR" dirty="0" err="1">
                <a:latin typeface="Tahoma" panose="020B0604030504040204" pitchFamily="34" charset="0"/>
                <a:ea typeface="Tahoma" panose="020B0604030504040204" pitchFamily="34" charset="0"/>
                <a:cs typeface="Tahoma" panose="020B0604030504040204" pitchFamily="34" charset="0"/>
              </a:rPr>
              <a:t>DevOps</a:t>
            </a:r>
            <a:r>
              <a:rPr lang="pt-BR" dirty="0">
                <a:latin typeface="Tahoma" panose="020B0604030504040204" pitchFamily="34" charset="0"/>
                <a:ea typeface="Tahoma" panose="020B0604030504040204" pitchFamily="34" charset="0"/>
                <a:cs typeface="Tahoma" panose="020B0604030504040204" pitchFamily="34" charset="0"/>
              </a:rPr>
              <a:t> chegou para complementar essa lacuna, considerando o envolvimento de todas as equipes multidisciplinares do fluxo de valor.</a:t>
            </a:r>
          </a:p>
        </p:txBody>
      </p:sp>
    </p:spTree>
    <p:extLst>
      <p:ext uri="{BB962C8B-B14F-4D97-AF65-F5344CB8AC3E}">
        <p14:creationId xmlns:p14="http://schemas.microsoft.com/office/powerpoint/2010/main" val="11456394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a:xfrm>
            <a:off x="1141412" y="618518"/>
            <a:ext cx="10143621" cy="1478570"/>
          </a:xfrm>
        </p:spPr>
        <p:txBody>
          <a:bodyPr rtlCol="0">
            <a:normAutofit/>
          </a:bodyPr>
          <a:lstStyle/>
          <a:p>
            <a:pPr rtl="0"/>
            <a:r>
              <a:rPr lang="pt-BR" sz="4400" dirty="0" err="1">
                <a:latin typeface="Rockwell" panose="02060603020205020403" pitchFamily="18" charset="0"/>
              </a:rPr>
              <a:t>DevOps</a:t>
            </a:r>
            <a:r>
              <a:rPr lang="pt-BR" sz="4400" dirty="0">
                <a:latin typeface="Rockwell" panose="02060603020205020403" pitchFamily="18" charset="0"/>
              </a:rPr>
              <a:t> e terceirização (CALMSS)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1141413" y="2249487"/>
            <a:ext cx="9905998" cy="3541714"/>
          </a:xfrm>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Uma outra evolução do termo CALMS inclui mais um S (</a:t>
            </a:r>
            <a:r>
              <a:rPr lang="pt-BR" dirty="0" err="1">
                <a:latin typeface="Tahoma" panose="020B0604030504040204" pitchFamily="34" charset="0"/>
                <a:ea typeface="Tahoma" panose="020B0604030504040204" pitchFamily="34" charset="0"/>
                <a:cs typeface="Tahoma" panose="020B0604030504040204" pitchFamily="34" charset="0"/>
              </a:rPr>
              <a:t>Sourcing</a:t>
            </a:r>
            <a:r>
              <a:rPr lang="pt-BR" dirty="0">
                <a:latin typeface="Tahoma" panose="020B0604030504040204" pitchFamily="34" charset="0"/>
                <a:ea typeface="Tahoma" panose="020B0604030504040204" pitchFamily="34" charset="0"/>
                <a:cs typeface="Tahoma" panose="020B0604030504040204" pitchFamily="34" charset="0"/>
              </a:rPr>
              <a:t>) para destacar a questão de terceirização.</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Essa definição foi criada para representar o entendimento de outras pessoas de que as iniciativas </a:t>
            </a:r>
            <a:r>
              <a:rPr lang="pt-BR" dirty="0" err="1">
                <a:latin typeface="Tahoma" panose="020B0604030504040204" pitchFamily="34" charset="0"/>
                <a:ea typeface="Tahoma" panose="020B0604030504040204" pitchFamily="34" charset="0"/>
                <a:cs typeface="Tahoma" panose="020B0604030504040204" pitchFamily="34" charset="0"/>
              </a:rPr>
              <a:t>DevOps</a:t>
            </a:r>
            <a:r>
              <a:rPr lang="pt-BR" dirty="0">
                <a:latin typeface="Tahoma" panose="020B0604030504040204" pitchFamily="34" charset="0"/>
                <a:ea typeface="Tahoma" panose="020B0604030504040204" pitchFamily="34" charset="0"/>
                <a:cs typeface="Tahoma" panose="020B0604030504040204" pitchFamily="34" charset="0"/>
              </a:rPr>
              <a:t> precisam ser suportadas por uma sólida estratégia de terceirização.</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É necessário uma visão humanizada para com os terceirizados. Muitas vezes, a cultura da empresa acabam discriminando as pessoas que não são funcionários formalizados, mas desempenham tarefas tão importantes quanto os demais.</a:t>
            </a:r>
          </a:p>
        </p:txBody>
      </p:sp>
    </p:spTree>
    <p:extLst>
      <p:ext uri="{BB962C8B-B14F-4D97-AF65-F5344CB8AC3E}">
        <p14:creationId xmlns:p14="http://schemas.microsoft.com/office/powerpoint/2010/main" val="1608881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a:xfrm>
            <a:off x="1141412" y="618518"/>
            <a:ext cx="10143621" cy="1478570"/>
          </a:xfrm>
        </p:spPr>
        <p:txBody>
          <a:bodyPr rtlCol="0">
            <a:normAutofit/>
          </a:bodyPr>
          <a:lstStyle/>
          <a:p>
            <a:pPr rtl="0"/>
            <a:r>
              <a:rPr lang="pt-BR" sz="4400" dirty="0">
                <a:latin typeface="Rockwell" panose="02060603020205020403" pitchFamily="18" charset="0"/>
              </a:rPr>
              <a:t>EXTRA: CERTIFICAÇÕES EM DEVOPS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1141413" y="2249487"/>
            <a:ext cx="9905998" cy="3541714"/>
          </a:xfrm>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As certificações na área de </a:t>
            </a:r>
            <a:r>
              <a:rPr lang="pt-BR" dirty="0" err="1">
                <a:latin typeface="Tahoma" panose="020B0604030504040204" pitchFamily="34" charset="0"/>
                <a:ea typeface="Tahoma" panose="020B0604030504040204" pitchFamily="34" charset="0"/>
                <a:cs typeface="Tahoma" panose="020B0604030504040204" pitchFamily="34" charset="0"/>
              </a:rPr>
              <a:t>DevOps</a:t>
            </a:r>
            <a:r>
              <a:rPr lang="pt-BR" dirty="0">
                <a:latin typeface="Tahoma" panose="020B0604030504040204" pitchFamily="34" charset="0"/>
                <a:ea typeface="Tahoma" panose="020B0604030504040204" pitchFamily="34" charset="0"/>
                <a:cs typeface="Tahoma" panose="020B0604030504040204" pitchFamily="34" charset="0"/>
              </a:rPr>
              <a:t> desempenham um papel essencial na validação das habilidades e competências dos profissionais nesse campo altamente procurado.</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Diversas empresas e organizações reconhecidas oferecem certificações em </a:t>
            </a:r>
            <a:r>
              <a:rPr lang="pt-BR" dirty="0" err="1">
                <a:latin typeface="Tahoma" panose="020B0604030504040204" pitchFamily="34" charset="0"/>
                <a:ea typeface="Tahoma" panose="020B0604030504040204" pitchFamily="34" charset="0"/>
                <a:cs typeface="Tahoma" panose="020B0604030504040204" pitchFamily="34" charset="0"/>
              </a:rPr>
              <a:t>DevOps</a:t>
            </a:r>
            <a:r>
              <a:rPr lang="pt-BR" dirty="0">
                <a:latin typeface="Tahoma" panose="020B0604030504040204" pitchFamily="34" charset="0"/>
                <a:ea typeface="Tahoma" panose="020B0604030504040204" pitchFamily="34" charset="0"/>
                <a:cs typeface="Tahoma" panose="020B0604030504040204" pitchFamily="34" charset="0"/>
              </a:rPr>
              <a:t>, fornecendo uma referência padronizada para avaliar o conhecimento e a experiência dos candidatos. Alguns exemplos de certificações populares:</a:t>
            </a:r>
          </a:p>
        </p:txBody>
      </p:sp>
    </p:spTree>
    <p:extLst>
      <p:ext uri="{BB962C8B-B14F-4D97-AF65-F5344CB8AC3E}">
        <p14:creationId xmlns:p14="http://schemas.microsoft.com/office/powerpoint/2010/main" val="805769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a:xfrm>
            <a:off x="1141412" y="618518"/>
            <a:ext cx="10143621" cy="1478570"/>
          </a:xfrm>
        </p:spPr>
        <p:txBody>
          <a:bodyPr rtlCol="0">
            <a:normAutofit/>
          </a:bodyPr>
          <a:lstStyle/>
          <a:p>
            <a:pPr rtl="0"/>
            <a:r>
              <a:rPr lang="pt-BR" sz="4400" dirty="0">
                <a:latin typeface="Rockwell" panose="02060603020205020403" pitchFamily="18" charset="0"/>
              </a:rPr>
              <a:t>EXTRA: CERTIFICAÇÕES EM DEVOPS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1141413" y="2249487"/>
            <a:ext cx="9905998" cy="3541714"/>
          </a:xfrm>
        </p:spPr>
        <p:txBody>
          <a:bodyPr rtlCol="0">
            <a:normAutofit fontScale="92500"/>
          </a:bodyPr>
          <a:lstStyle/>
          <a:p>
            <a:pPr marL="457200" lvl="1" indent="0" algn="just">
              <a:buNone/>
            </a:pPr>
            <a:r>
              <a:rPr lang="en-US" dirty="0">
                <a:latin typeface="Tahoma" panose="020B0604030504040204" pitchFamily="34" charset="0"/>
                <a:ea typeface="Tahoma" panose="020B0604030504040204" pitchFamily="34" charset="0"/>
                <a:cs typeface="Tahoma" panose="020B0604030504040204" pitchFamily="34" charset="0"/>
              </a:rPr>
              <a:t>"Certified DevOps Engineer" - Amazon Web Services (AWS)</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hlinkClick r:id="rId3"/>
              </a:rPr>
              <a:t>https://aws.amazon.com/pt/certification/certified-devops-engineer-professional/</a:t>
            </a: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en-US" dirty="0">
                <a:latin typeface="Tahoma" panose="020B0604030504040204" pitchFamily="34" charset="0"/>
                <a:ea typeface="Tahoma" panose="020B0604030504040204" pitchFamily="34" charset="0"/>
                <a:cs typeface="Tahoma" panose="020B0604030504040204" pitchFamily="34" charset="0"/>
              </a:rPr>
              <a:t> "DevOps Foundation" - DevOps Institute</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hlinkClick r:id="rId4"/>
              </a:rPr>
              <a:t>https://www.devopsinstitute.com/certifications/devops-foundation/</a:t>
            </a: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“EXIN </a:t>
            </a:r>
            <a:r>
              <a:rPr lang="pt-BR" dirty="0" err="1">
                <a:latin typeface="Tahoma" panose="020B0604030504040204" pitchFamily="34" charset="0"/>
                <a:ea typeface="Tahoma" panose="020B0604030504040204" pitchFamily="34" charset="0"/>
                <a:cs typeface="Tahoma" panose="020B0604030504040204" pitchFamily="34" charset="0"/>
              </a:rPr>
              <a:t>DevOps</a:t>
            </a:r>
            <a:r>
              <a:rPr lang="pt-BR" dirty="0">
                <a:latin typeface="Tahoma" panose="020B0604030504040204" pitchFamily="34" charset="0"/>
                <a:ea typeface="Tahoma" panose="020B0604030504040204" pitchFamily="34" charset="0"/>
                <a:cs typeface="Tahoma" panose="020B0604030504040204" pitchFamily="34" charset="0"/>
              </a:rPr>
              <a:t> </a:t>
            </a:r>
            <a:r>
              <a:rPr lang="pt-BR" dirty="0" err="1">
                <a:latin typeface="Tahoma" panose="020B0604030504040204" pitchFamily="34" charset="0"/>
                <a:ea typeface="Tahoma" panose="020B0604030504040204" pitchFamily="34" charset="0"/>
                <a:cs typeface="Tahoma" panose="020B0604030504040204" pitchFamily="34" charset="0"/>
              </a:rPr>
              <a:t>Professiona</a:t>
            </a:r>
            <a:r>
              <a:rPr lang="pt-BR" dirty="0">
                <a:latin typeface="Tahoma" panose="020B0604030504040204" pitchFamily="34" charset="0"/>
                <a:ea typeface="Tahoma" panose="020B0604030504040204" pitchFamily="34" charset="0"/>
                <a:cs typeface="Tahoma" panose="020B0604030504040204" pitchFamily="34" charset="0"/>
              </a:rPr>
              <a:t>” – EXIN</a:t>
            </a:r>
          </a:p>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hlinkClick r:id="rId5"/>
              </a:rPr>
              <a:t>https://www.exin.com/pt-br/agile-devops-lean/exin-devops/exin-devops-professional/</a:t>
            </a: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669408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a:xfrm>
            <a:off x="1141412" y="618518"/>
            <a:ext cx="10143621" cy="1478570"/>
          </a:xfrm>
        </p:spPr>
        <p:txBody>
          <a:bodyPr rtlCol="0">
            <a:normAutofit/>
          </a:bodyPr>
          <a:lstStyle/>
          <a:p>
            <a:pPr rtl="0"/>
            <a:r>
              <a:rPr lang="pt-BR" sz="4400" dirty="0">
                <a:latin typeface="Rockwell" panose="02060603020205020403" pitchFamily="18" charset="0"/>
              </a:rPr>
              <a:t>EXTRA: CERTIFICAÇÕES EM DEVOPS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1141413" y="2249487"/>
            <a:ext cx="9905998" cy="3541714"/>
          </a:xfrm>
        </p:spPr>
        <p:txBody>
          <a:bodyPr rtlCol="0">
            <a:normAutofit/>
          </a:bodyPr>
          <a:lstStyle/>
          <a:p>
            <a:pPr marL="457200" lvl="1" indent="0" algn="just">
              <a:buNone/>
            </a:pPr>
            <a:r>
              <a:rPr lang="pt-BR" dirty="0">
                <a:latin typeface="Tahoma" panose="020B0604030504040204" pitchFamily="34" charset="0"/>
                <a:ea typeface="Tahoma" panose="020B0604030504040204" pitchFamily="34" charset="0"/>
                <a:cs typeface="Tahoma" panose="020B0604030504040204" pitchFamily="34" charset="0"/>
              </a:rPr>
              <a:t>Essas certificações, juntamente com outras oferecidas por empresas como Microsoft, Google e </a:t>
            </a:r>
            <a:r>
              <a:rPr lang="pt-BR" dirty="0" err="1">
                <a:latin typeface="Tahoma" panose="020B0604030504040204" pitchFamily="34" charset="0"/>
                <a:ea typeface="Tahoma" panose="020B0604030504040204" pitchFamily="34" charset="0"/>
                <a:cs typeface="Tahoma" panose="020B0604030504040204" pitchFamily="34" charset="0"/>
              </a:rPr>
              <a:t>Red</a:t>
            </a:r>
            <a:r>
              <a:rPr lang="pt-BR" dirty="0">
                <a:latin typeface="Tahoma" panose="020B0604030504040204" pitchFamily="34" charset="0"/>
                <a:ea typeface="Tahoma" panose="020B0604030504040204" pitchFamily="34" charset="0"/>
                <a:cs typeface="Tahoma" panose="020B0604030504040204" pitchFamily="34" charset="0"/>
              </a:rPr>
              <a:t> </a:t>
            </a:r>
            <a:r>
              <a:rPr lang="pt-BR" dirty="0" err="1">
                <a:latin typeface="Tahoma" panose="020B0604030504040204" pitchFamily="34" charset="0"/>
                <a:ea typeface="Tahoma" panose="020B0604030504040204" pitchFamily="34" charset="0"/>
                <a:cs typeface="Tahoma" panose="020B0604030504040204" pitchFamily="34" charset="0"/>
              </a:rPr>
              <a:t>Hat</a:t>
            </a:r>
            <a:r>
              <a:rPr lang="pt-BR" dirty="0">
                <a:latin typeface="Tahoma" panose="020B0604030504040204" pitchFamily="34" charset="0"/>
                <a:ea typeface="Tahoma" panose="020B0604030504040204" pitchFamily="34" charset="0"/>
                <a:cs typeface="Tahoma" panose="020B0604030504040204" pitchFamily="34" charset="0"/>
              </a:rPr>
              <a:t>, fornecem um reconhecimento valioso para os profissionais de </a:t>
            </a:r>
            <a:r>
              <a:rPr lang="pt-BR" dirty="0" err="1">
                <a:latin typeface="Tahoma" panose="020B0604030504040204" pitchFamily="34" charset="0"/>
                <a:ea typeface="Tahoma" panose="020B0604030504040204" pitchFamily="34" charset="0"/>
                <a:cs typeface="Tahoma" panose="020B0604030504040204" pitchFamily="34" charset="0"/>
              </a:rPr>
              <a:t>DevOps</a:t>
            </a:r>
            <a:r>
              <a:rPr lang="pt-BR" dirty="0">
                <a:latin typeface="Tahoma" panose="020B0604030504040204" pitchFamily="34" charset="0"/>
                <a:ea typeface="Tahoma" panose="020B0604030504040204" pitchFamily="34" charset="0"/>
                <a:cs typeface="Tahoma" panose="020B0604030504040204" pitchFamily="34" charset="0"/>
              </a:rPr>
              <a:t> e ajudam a impulsionar suas carreiras na área.</a:t>
            </a:r>
          </a:p>
          <a:p>
            <a:pPr marL="457200" lvl="1" indent="0" algn="just">
              <a:buNone/>
            </a:pPr>
            <a:endParaRPr lang="pt-BR"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35672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DEVOPS &amp; FRAMEWORKS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a:bodyPr>
          <a:lstStyle/>
          <a:p>
            <a:pPr algn="just" rtl="0"/>
            <a:r>
              <a:rPr lang="pt-BR" dirty="0">
                <a:latin typeface="Tahoma" panose="020B0604030504040204" pitchFamily="34" charset="0"/>
                <a:ea typeface="Tahoma" panose="020B0604030504040204" pitchFamily="34" charset="0"/>
                <a:cs typeface="Tahoma" panose="020B0604030504040204" pitchFamily="34" charset="0"/>
              </a:rPr>
              <a:t>Uma dúvida bastante recorrente na comunidade e nas organizações é onde o </a:t>
            </a:r>
            <a:r>
              <a:rPr lang="pt-BR" dirty="0" err="1">
                <a:latin typeface="Tahoma" panose="020B0604030504040204" pitchFamily="34" charset="0"/>
                <a:ea typeface="Tahoma" panose="020B0604030504040204" pitchFamily="34" charset="0"/>
                <a:cs typeface="Tahoma" panose="020B0604030504040204" pitchFamily="34" charset="0"/>
              </a:rPr>
              <a:t>DevOps</a:t>
            </a:r>
            <a:r>
              <a:rPr lang="pt-BR" dirty="0">
                <a:latin typeface="Tahoma" panose="020B0604030504040204" pitchFamily="34" charset="0"/>
                <a:ea typeface="Tahoma" panose="020B0604030504040204" pitchFamily="34" charset="0"/>
                <a:cs typeface="Tahoma" panose="020B0604030504040204" pitchFamily="34" charset="0"/>
              </a:rPr>
              <a:t> se encaixa nos frameworks e movimentos existentes, como o Design </a:t>
            </a:r>
            <a:r>
              <a:rPr lang="pt-BR" dirty="0" err="1">
                <a:latin typeface="Tahoma" panose="020B0604030504040204" pitchFamily="34" charset="0"/>
                <a:ea typeface="Tahoma" panose="020B0604030504040204" pitchFamily="34" charset="0"/>
                <a:cs typeface="Tahoma" panose="020B0604030504040204" pitchFamily="34" charset="0"/>
              </a:rPr>
              <a:t>Thinking</a:t>
            </a:r>
            <a:r>
              <a:rPr lang="pt-BR" dirty="0">
                <a:latin typeface="Tahoma" panose="020B0604030504040204" pitchFamily="34" charset="0"/>
                <a:ea typeface="Tahoma" panose="020B0604030504040204" pitchFamily="34" charset="0"/>
                <a:cs typeface="Tahoma" panose="020B0604030504040204" pitchFamily="34" charset="0"/>
              </a:rPr>
              <a:t>, Lean, Scrum, XP, </a:t>
            </a:r>
            <a:r>
              <a:rPr lang="pt-BR" dirty="0" err="1">
                <a:latin typeface="Tahoma" panose="020B0604030504040204" pitchFamily="34" charset="0"/>
                <a:ea typeface="Tahoma" panose="020B0604030504040204" pitchFamily="34" charset="0"/>
                <a:cs typeface="Tahoma" panose="020B0604030504040204" pitchFamily="34" charset="0"/>
              </a:rPr>
              <a:t>Kanban</a:t>
            </a:r>
            <a:r>
              <a:rPr lang="pt-BR" dirty="0">
                <a:latin typeface="Tahoma" panose="020B0604030504040204" pitchFamily="34" charset="0"/>
                <a:ea typeface="Tahoma" panose="020B0604030504040204" pitchFamily="34" charset="0"/>
                <a:cs typeface="Tahoma" panose="020B0604030504040204" pitchFamily="34" charset="0"/>
              </a:rPr>
              <a:t>, Lean startup, etc.</a:t>
            </a:r>
          </a:p>
          <a:p>
            <a:pPr algn="just" rtl="0"/>
            <a:endParaRPr lang="pt-BR" dirty="0">
              <a:latin typeface="Tahoma" panose="020B0604030504040204" pitchFamily="34" charset="0"/>
              <a:ea typeface="Tahoma" panose="020B0604030504040204" pitchFamily="34" charset="0"/>
              <a:cs typeface="Tahoma" panose="020B0604030504040204" pitchFamily="34" charset="0"/>
            </a:endParaRPr>
          </a:p>
          <a:p>
            <a:pPr algn="just" rtl="0"/>
            <a:r>
              <a:rPr lang="pt-BR" dirty="0">
                <a:latin typeface="Tahoma" panose="020B0604030504040204" pitchFamily="34" charset="0"/>
                <a:ea typeface="Tahoma" panose="020B0604030504040204" pitchFamily="34" charset="0"/>
                <a:cs typeface="Tahoma" panose="020B0604030504040204" pitchFamily="34" charset="0"/>
              </a:rPr>
              <a:t>Para facilitar esse entendimento, podemos analisar a figura a seguir:</a:t>
            </a:r>
          </a:p>
        </p:txBody>
      </p:sp>
    </p:spTree>
    <p:extLst>
      <p:ext uri="{BB962C8B-B14F-4D97-AF65-F5344CB8AC3E}">
        <p14:creationId xmlns:p14="http://schemas.microsoft.com/office/powerpoint/2010/main" val="27265379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a:xfrm>
            <a:off x="1141413" y="0"/>
            <a:ext cx="9905998" cy="1478570"/>
          </a:xfrm>
        </p:spPr>
        <p:txBody>
          <a:bodyPr rtlCol="0">
            <a:normAutofit/>
          </a:bodyPr>
          <a:lstStyle/>
          <a:p>
            <a:pPr rtl="0"/>
            <a:r>
              <a:rPr lang="pt-BR" sz="4400" dirty="0">
                <a:latin typeface="Rockwell" panose="02060603020205020403" pitchFamily="18" charset="0"/>
              </a:rPr>
              <a:t>BIBLIOGRAFIA</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fontScale="77500" lnSpcReduction="20000"/>
          </a:bodyPr>
          <a:lstStyle/>
          <a:p>
            <a:pPr marL="0" indent="0" algn="just" rtl="0">
              <a:buNone/>
            </a:pPr>
            <a:r>
              <a:rPr lang="pt-BR" dirty="0">
                <a:latin typeface="Tahoma" panose="020B0604030504040204" pitchFamily="34" charset="0"/>
                <a:ea typeface="Tahoma" panose="020B0604030504040204" pitchFamily="34" charset="0"/>
                <a:cs typeface="Tahoma" panose="020B0604030504040204" pitchFamily="34" charset="0"/>
              </a:rPr>
              <a:t>FREEMAN, Emily. </a:t>
            </a:r>
            <a:r>
              <a:rPr lang="pt-BR" dirty="0" err="1">
                <a:latin typeface="Tahoma" panose="020B0604030504040204" pitchFamily="34" charset="0"/>
                <a:ea typeface="Tahoma" panose="020B0604030504040204" pitchFamily="34" charset="0"/>
                <a:cs typeface="Tahoma" panose="020B0604030504040204" pitchFamily="34" charset="0"/>
              </a:rPr>
              <a:t>DevOps</a:t>
            </a:r>
            <a:r>
              <a:rPr lang="pt-BR" dirty="0">
                <a:latin typeface="Tahoma" panose="020B0604030504040204" pitchFamily="34" charset="0"/>
                <a:ea typeface="Tahoma" panose="020B0604030504040204" pitchFamily="34" charset="0"/>
                <a:cs typeface="Tahoma" panose="020B0604030504040204" pitchFamily="34" charset="0"/>
              </a:rPr>
              <a:t> para leigos: os primeiros passos para o sucesso. Rio de Janeiro: Alta Books, 2021.</a:t>
            </a:r>
          </a:p>
          <a:p>
            <a:pPr marL="0" indent="0" algn="just" rtl="0">
              <a:buNone/>
            </a:pPr>
            <a:r>
              <a:rPr lang="pt-BR" dirty="0">
                <a:latin typeface="Tahoma" panose="020B0604030504040204" pitchFamily="34" charset="0"/>
                <a:ea typeface="Tahoma" panose="020B0604030504040204" pitchFamily="34" charset="0"/>
                <a:cs typeface="Tahoma" panose="020B0604030504040204" pitchFamily="34" charset="0"/>
              </a:rPr>
              <a:t>HUMBLE J; PRIKLANDNICKI R. Entrega Contínua: Como Entregar Software de Forma Rápida e Confiável. São Paulo: Bookman, 2013.         </a:t>
            </a:r>
          </a:p>
          <a:p>
            <a:pPr marL="0" indent="0" algn="just" rtl="0">
              <a:buNone/>
            </a:pPr>
            <a:r>
              <a:rPr lang="pt-BR" dirty="0">
                <a:latin typeface="Tahoma" panose="020B0604030504040204" pitchFamily="34" charset="0"/>
                <a:ea typeface="Tahoma" panose="020B0604030504040204" pitchFamily="34" charset="0"/>
                <a:cs typeface="Tahoma" panose="020B0604030504040204" pitchFamily="34" charset="0"/>
              </a:rPr>
              <a:t>MUNIZ, A.; et al. Jornada </a:t>
            </a:r>
            <a:r>
              <a:rPr lang="pt-BR" dirty="0" err="1">
                <a:latin typeface="Tahoma" panose="020B0604030504040204" pitchFamily="34" charset="0"/>
                <a:ea typeface="Tahoma" panose="020B0604030504040204" pitchFamily="34" charset="0"/>
                <a:cs typeface="Tahoma" panose="020B0604030504040204" pitchFamily="34" charset="0"/>
              </a:rPr>
              <a:t>Devops</a:t>
            </a:r>
            <a:r>
              <a:rPr lang="pt-BR" dirty="0">
                <a:latin typeface="Tahoma" panose="020B0604030504040204" pitchFamily="34" charset="0"/>
                <a:ea typeface="Tahoma" panose="020B0604030504040204" pitchFamily="34" charset="0"/>
                <a:cs typeface="Tahoma" panose="020B0604030504040204" pitchFamily="34" charset="0"/>
              </a:rPr>
              <a:t>: Unindo Cultura Ágil, Lean e Tecnologia Para Entrega De Software Com Qualidade. São Paulo: </a:t>
            </a:r>
            <a:r>
              <a:rPr lang="pt-BR" dirty="0" err="1">
                <a:latin typeface="Tahoma" panose="020B0604030504040204" pitchFamily="34" charset="0"/>
                <a:ea typeface="Tahoma" panose="020B0604030504040204" pitchFamily="34" charset="0"/>
                <a:cs typeface="Tahoma" panose="020B0604030504040204" pitchFamily="34" charset="0"/>
              </a:rPr>
              <a:t>Brasport</a:t>
            </a:r>
            <a:r>
              <a:rPr lang="pt-BR" dirty="0">
                <a:latin typeface="Tahoma" panose="020B0604030504040204" pitchFamily="34" charset="0"/>
                <a:ea typeface="Tahoma" panose="020B0604030504040204" pitchFamily="34" charset="0"/>
                <a:cs typeface="Tahoma" panose="020B0604030504040204" pitchFamily="34" charset="0"/>
              </a:rPr>
              <a:t>, 2019.</a:t>
            </a:r>
          </a:p>
          <a:p>
            <a:pPr marL="0" indent="0" algn="just" rtl="0">
              <a:buNone/>
            </a:pPr>
            <a:r>
              <a:rPr lang="pt-BR" dirty="0">
                <a:latin typeface="Tahoma" panose="020B0604030504040204" pitchFamily="34" charset="0"/>
                <a:ea typeface="Tahoma" panose="020B0604030504040204" pitchFamily="34" charset="0"/>
                <a:cs typeface="Tahoma" panose="020B0604030504040204" pitchFamily="34" charset="0"/>
              </a:rPr>
              <a:t>SATO D. </a:t>
            </a:r>
            <a:r>
              <a:rPr lang="pt-BR" dirty="0" err="1">
                <a:latin typeface="Tahoma" panose="020B0604030504040204" pitchFamily="34" charset="0"/>
                <a:ea typeface="Tahoma" panose="020B0604030504040204" pitchFamily="34" charset="0"/>
                <a:cs typeface="Tahoma" panose="020B0604030504040204" pitchFamily="34" charset="0"/>
              </a:rPr>
              <a:t>DevOps</a:t>
            </a:r>
            <a:r>
              <a:rPr lang="pt-BR" dirty="0">
                <a:latin typeface="Tahoma" panose="020B0604030504040204" pitchFamily="34" charset="0"/>
                <a:ea typeface="Tahoma" panose="020B0604030504040204" pitchFamily="34" charset="0"/>
                <a:cs typeface="Tahoma" panose="020B0604030504040204" pitchFamily="34" charset="0"/>
              </a:rPr>
              <a:t> na prática: entrega de software confiável e automatizada. São Paulo: Casa do Código, 2014.</a:t>
            </a:r>
          </a:p>
          <a:p>
            <a:pPr marL="0" indent="0" algn="just" rtl="0">
              <a:buNone/>
            </a:pPr>
            <a:r>
              <a:rPr lang="pt-BR" dirty="0">
                <a:latin typeface="Tahoma" panose="020B0604030504040204" pitchFamily="34" charset="0"/>
                <a:ea typeface="Tahoma" panose="020B0604030504040204" pitchFamily="34" charset="0"/>
                <a:cs typeface="Tahoma" panose="020B0604030504040204" pitchFamily="34" charset="0"/>
              </a:rPr>
              <a:t>SILVA, R. Entrega contínua em Android: Como automatizar a distribuição de apps. São Paulo: Casa do Código, 2016.</a:t>
            </a:r>
          </a:p>
          <a:p>
            <a:pPr marL="0" indent="0" algn="just" rtl="0">
              <a:buNone/>
            </a:pPr>
            <a:endParaRPr lang="pt-BR" dirty="0">
              <a:latin typeface="Tahoma" panose="020B0604030504040204" pitchFamily="34" charset="0"/>
              <a:ea typeface="Tahoma" panose="020B0604030504040204" pitchFamily="34" charset="0"/>
              <a:cs typeface="Tahoma" panose="020B0604030504040204" pitchFamily="34" charset="0"/>
            </a:endParaRPr>
          </a:p>
          <a:p>
            <a:pPr marL="0" indent="0" algn="just" rtl="0">
              <a:buNone/>
            </a:pPr>
            <a:endParaRPr lang="pt-BR" dirty="0">
              <a:latin typeface="Tahoma" panose="020B0604030504040204" pitchFamily="34" charset="0"/>
              <a:ea typeface="Tahoma" panose="020B0604030504040204" pitchFamily="34" charset="0"/>
              <a:cs typeface="Tahoma" panose="020B0604030504040204" pitchFamily="34" charset="0"/>
            </a:endParaRPr>
          </a:p>
          <a:p>
            <a:pPr marL="0" indent="0" algn="just" rtl="0">
              <a:buNone/>
            </a:pPr>
            <a:endParaRPr lang="pt-BR"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874209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a:xfrm>
            <a:off x="1141413" y="0"/>
            <a:ext cx="9905998" cy="1478570"/>
          </a:xfrm>
        </p:spPr>
        <p:txBody>
          <a:bodyPr rtlCol="0">
            <a:normAutofit/>
          </a:bodyPr>
          <a:lstStyle/>
          <a:p>
            <a:pPr rtl="0"/>
            <a:r>
              <a:rPr lang="pt-BR" sz="4400" dirty="0">
                <a:latin typeface="Rockwell" panose="02060603020205020403" pitchFamily="18" charset="0"/>
              </a:rPr>
              <a:t>BIBLIOGRAFIA</a:t>
            </a:r>
          </a:p>
        </p:txBody>
      </p:sp>
      <p:pic>
        <p:nvPicPr>
          <p:cNvPr id="1026" name="Picture 2" descr="DevOps para leigos: os primeiros passos para o sucesso | Amazon.com.br">
            <a:extLst>
              <a:ext uri="{FF2B5EF4-FFF2-40B4-BE49-F238E27FC236}">
                <a16:creationId xmlns:a16="http://schemas.microsoft.com/office/drawing/2014/main" id="{F7B4FCCB-8132-1FAF-5986-5FB57BCA8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1256266"/>
            <a:ext cx="1800225" cy="2543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trega Contínua">
            <a:extLst>
              <a:ext uri="{FF2B5EF4-FFF2-40B4-BE49-F238E27FC236}">
                <a16:creationId xmlns:a16="http://schemas.microsoft.com/office/drawing/2014/main" id="{0F661A05-CCC5-C4BD-C5D4-8CC3466E7D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429" y="1256266"/>
            <a:ext cx="17907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ornada DevOps 2a edição: Unindo Cultura ágil, Lean e tecnologia para  entregar software com qualidade. (Jornada Colaborativa) eBook : Muniz,  Antonio, Irigoyen, Analia: Amazon.com.br: Loja Kindle">
            <a:extLst>
              <a:ext uri="{FF2B5EF4-FFF2-40B4-BE49-F238E27FC236}">
                <a16:creationId xmlns:a16="http://schemas.microsoft.com/office/drawing/2014/main" id="{28D70662-8B41-A3A6-1CC6-1E2C1A7046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70" r="14729"/>
          <a:stretch/>
        </p:blipFill>
        <p:spPr bwMode="auto">
          <a:xfrm>
            <a:off x="5001920" y="1256266"/>
            <a:ext cx="1790701" cy="25436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0D8AA82-2409-83B7-3446-F0599A221A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2672" y="1256266"/>
            <a:ext cx="1721941" cy="25431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NTREGA CONTINUA EM ANDROID - COMO AUTOMATIZAR A DISTRIBUIÇAO DE APPS |  Amazon.com.br">
            <a:extLst>
              <a:ext uri="{FF2B5EF4-FFF2-40B4-BE49-F238E27FC236}">
                <a16:creationId xmlns:a16="http://schemas.microsoft.com/office/drawing/2014/main" id="{D760AE04-43D7-89F7-E13B-E369B04373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94664" y="1256265"/>
            <a:ext cx="1800225"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787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DEVOPS &amp; FRAMEWORKS</a:t>
            </a:r>
          </a:p>
        </p:txBody>
      </p:sp>
      <p:pic>
        <p:nvPicPr>
          <p:cNvPr id="7" name="Imagem 6">
            <a:extLst>
              <a:ext uri="{FF2B5EF4-FFF2-40B4-BE49-F238E27FC236}">
                <a16:creationId xmlns:a16="http://schemas.microsoft.com/office/drawing/2014/main" id="{08372669-C2B9-DBA0-A5F3-F927A84554F2}"/>
              </a:ext>
            </a:extLst>
          </p:cNvPr>
          <p:cNvPicPr>
            <a:picLocks noChangeAspect="1"/>
          </p:cNvPicPr>
          <p:nvPr/>
        </p:nvPicPr>
        <p:blipFill>
          <a:blip r:embed="rId3"/>
          <a:stretch>
            <a:fillRect/>
          </a:stretch>
        </p:blipFill>
        <p:spPr>
          <a:xfrm>
            <a:off x="1816916" y="1901145"/>
            <a:ext cx="8554991" cy="4760912"/>
          </a:xfrm>
          <a:prstGeom prst="rect">
            <a:avLst/>
          </a:prstGeom>
        </p:spPr>
      </p:pic>
    </p:spTree>
    <p:extLst>
      <p:ext uri="{BB962C8B-B14F-4D97-AF65-F5344CB8AC3E}">
        <p14:creationId xmlns:p14="http://schemas.microsoft.com/office/powerpoint/2010/main" val="3100242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DEVOPS &amp; FRAMEWORKS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a:bodyPr>
          <a:lstStyle/>
          <a:p>
            <a:pPr algn="just" rtl="0"/>
            <a:r>
              <a:rPr lang="pt-BR" dirty="0">
                <a:latin typeface="Tahoma" panose="020B0604030504040204" pitchFamily="34" charset="0"/>
                <a:ea typeface="Tahoma" panose="020B0604030504040204" pitchFamily="34" charset="0"/>
                <a:cs typeface="Tahoma" panose="020B0604030504040204" pitchFamily="34" charset="0"/>
              </a:rPr>
              <a:t>O Manifesto Ágil foi criado em 2001 por um grupo de especialistas com notável conhecimento em desenvolvimento de software e colabora bastante com a adoção do </a:t>
            </a:r>
            <a:r>
              <a:rPr lang="pt-BR" dirty="0" err="1">
                <a:latin typeface="Tahoma" panose="020B0604030504040204" pitchFamily="34" charset="0"/>
                <a:ea typeface="Tahoma" panose="020B0604030504040204" pitchFamily="34" charset="0"/>
                <a:cs typeface="Tahoma" panose="020B0604030504040204" pitchFamily="34" charset="0"/>
              </a:rPr>
              <a:t>DevOps</a:t>
            </a:r>
            <a:r>
              <a:rPr lang="pt-BR" dirty="0">
                <a:latin typeface="Tahoma" panose="020B0604030504040204" pitchFamily="34" charset="0"/>
                <a:ea typeface="Tahoma" panose="020B0604030504040204" pitchFamily="34" charset="0"/>
                <a:cs typeface="Tahoma" panose="020B0604030504040204" pitchFamily="34" charset="0"/>
              </a:rPr>
              <a:t>. </a:t>
            </a:r>
          </a:p>
          <a:p>
            <a:pPr algn="just" rtl="0"/>
            <a:r>
              <a:rPr lang="pt-BR" dirty="0">
                <a:latin typeface="Tahoma" panose="020B0604030504040204" pitchFamily="34" charset="0"/>
                <a:ea typeface="Tahoma" panose="020B0604030504040204" pitchFamily="34" charset="0"/>
                <a:cs typeface="Tahoma" panose="020B0604030504040204" pitchFamily="34" charset="0"/>
              </a:rPr>
              <a:t>Um dos grandes benefícios dos métodos ágeis é a divisão do produto em componentes menores, visando permitir entregas frequentes e adaptação às mudanças cada vez mais velozes que vivemos atualmente. </a:t>
            </a:r>
          </a:p>
        </p:txBody>
      </p:sp>
    </p:spTree>
    <p:extLst>
      <p:ext uri="{BB962C8B-B14F-4D97-AF65-F5344CB8AC3E}">
        <p14:creationId xmlns:p14="http://schemas.microsoft.com/office/powerpoint/2010/main" val="3460135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p:txBody>
          <a:bodyPr rtlCol="0">
            <a:normAutofit/>
          </a:bodyPr>
          <a:lstStyle/>
          <a:p>
            <a:pPr rtl="0"/>
            <a:r>
              <a:rPr lang="pt-BR" sz="4400" dirty="0">
                <a:latin typeface="Rockwell" panose="02060603020205020403" pitchFamily="18" charset="0"/>
              </a:rPr>
              <a:t>DEVOPS &amp; FRAMEWORKS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p:txBody>
          <a:bodyPr rtlCol="0">
            <a:normAutofit fontScale="92500"/>
          </a:bodyPr>
          <a:lstStyle/>
          <a:p>
            <a:pPr algn="just" rtl="0"/>
            <a:r>
              <a:rPr lang="pt-BR" dirty="0">
                <a:latin typeface="Tahoma" panose="020B0604030504040204" pitchFamily="34" charset="0"/>
                <a:ea typeface="Tahoma" panose="020B0604030504040204" pitchFamily="34" charset="0"/>
                <a:cs typeface="Tahoma" panose="020B0604030504040204" pitchFamily="34" charset="0"/>
              </a:rPr>
              <a:t>Conforme descrito a seguir, a ideia dessa iniciativa foi "descobrir maneiras melhores de desenvolver software, fazendo-o nós mesmos e ajudando outros a fazer o mesmo. Através deste trabalho, passamos a valorizar":</a:t>
            </a:r>
          </a:p>
          <a:p>
            <a:pPr algn="just" rtl="0"/>
            <a:endParaRPr lang="pt-BR" dirty="0">
              <a:latin typeface="Tahoma" panose="020B0604030504040204" pitchFamily="34" charset="0"/>
              <a:ea typeface="Tahoma" panose="020B0604030504040204" pitchFamily="34" charset="0"/>
              <a:cs typeface="Tahoma" panose="020B0604030504040204" pitchFamily="34" charset="0"/>
            </a:endParaRPr>
          </a:p>
          <a:p>
            <a:pPr lvl="1" algn="just"/>
            <a:r>
              <a:rPr lang="pt-BR" dirty="0">
                <a:latin typeface="Tahoma" panose="020B0604030504040204" pitchFamily="34" charset="0"/>
                <a:ea typeface="Tahoma" panose="020B0604030504040204" pitchFamily="34" charset="0"/>
                <a:cs typeface="Tahoma" panose="020B0604030504040204" pitchFamily="34" charset="0"/>
              </a:rPr>
              <a:t>Indivíduos e interações mais do que processos e ferramentas. </a:t>
            </a:r>
          </a:p>
          <a:p>
            <a:pPr lvl="1" algn="just"/>
            <a:r>
              <a:rPr lang="pt-BR" dirty="0">
                <a:latin typeface="Tahoma" panose="020B0604030504040204" pitchFamily="34" charset="0"/>
                <a:ea typeface="Tahoma" panose="020B0604030504040204" pitchFamily="34" charset="0"/>
                <a:cs typeface="Tahoma" panose="020B0604030504040204" pitchFamily="34" charset="0"/>
              </a:rPr>
              <a:t>Software em funcionamento mais do que documentação abrangente.</a:t>
            </a:r>
          </a:p>
          <a:p>
            <a:pPr lvl="1" algn="just"/>
            <a:r>
              <a:rPr lang="pt-BR" dirty="0">
                <a:latin typeface="Tahoma" panose="020B0604030504040204" pitchFamily="34" charset="0"/>
                <a:ea typeface="Tahoma" panose="020B0604030504040204" pitchFamily="34" charset="0"/>
                <a:cs typeface="Tahoma" panose="020B0604030504040204" pitchFamily="34" charset="0"/>
              </a:rPr>
              <a:t>Colaboração com o cliente mais do que negociação de contratos.</a:t>
            </a:r>
          </a:p>
          <a:p>
            <a:pPr lvl="1" algn="just"/>
            <a:r>
              <a:rPr lang="pt-BR" dirty="0">
                <a:latin typeface="Tahoma" panose="020B0604030504040204" pitchFamily="34" charset="0"/>
                <a:ea typeface="Tahoma" panose="020B0604030504040204" pitchFamily="34" charset="0"/>
                <a:cs typeface="Tahoma" panose="020B0604030504040204" pitchFamily="34" charset="0"/>
              </a:rPr>
              <a:t>Responder a mudanças mais do que seguir um plano.</a:t>
            </a:r>
          </a:p>
        </p:txBody>
      </p:sp>
    </p:spTree>
    <p:extLst>
      <p:ext uri="{BB962C8B-B14F-4D97-AF65-F5344CB8AC3E}">
        <p14:creationId xmlns:p14="http://schemas.microsoft.com/office/powerpoint/2010/main" val="18607288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Office_30478291_TF77815013" id="{E30E2F6C-5D44-4D3E-8213-EDE611CF4B2F}" vid="{3526DC68-6CC1-492C-872A-53A0297BCE91}"/>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1479F4BB57F584480F5BD4B2949EAD6" ma:contentTypeVersion="0" ma:contentTypeDescription="Crie um novo documento." ma:contentTypeScope="" ma:versionID="80bc02495e6c413ce8881283b91ef9d5">
  <xsd:schema xmlns:xsd="http://www.w3.org/2001/XMLSchema" xmlns:xs="http://www.w3.org/2001/XMLSchema" xmlns:p="http://schemas.microsoft.com/office/2006/metadata/properties" targetNamespace="http://schemas.microsoft.com/office/2006/metadata/properties" ma:root="true" ma:fieldsID="e257547f92819c86ae4143fe76bb6c5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78E7D7A-ED43-4BEE-A68F-A81669E0B12F}"/>
</file>

<file path=customXml/itemProps2.xml><?xml version="1.0" encoding="utf-8"?>
<ds:datastoreItem xmlns:ds="http://schemas.openxmlformats.org/officeDocument/2006/customXml" ds:itemID="{6EF1425B-D423-45E9-B122-BD8ADDD550FA}"/>
</file>

<file path=customXml/itemProps3.xml><?xml version="1.0" encoding="utf-8"?>
<ds:datastoreItem xmlns:ds="http://schemas.openxmlformats.org/officeDocument/2006/customXml" ds:itemID="{2D22F5F6-3BB1-4534-BDED-A8A3BB0EDD04}"/>
</file>

<file path=docProps/app.xml><?xml version="1.0" encoding="utf-8"?>
<Properties xmlns="http://schemas.openxmlformats.org/officeDocument/2006/extended-properties" xmlns:vt="http://schemas.openxmlformats.org/officeDocument/2006/docPropsVTypes">
  <Template>Ciclo de solução de problemas </Template>
  <TotalTime>1302</TotalTime>
  <Words>3320</Words>
  <Application>Microsoft Office PowerPoint</Application>
  <PresentationFormat>Widescreen</PresentationFormat>
  <Paragraphs>287</Paragraphs>
  <Slides>61</Slides>
  <Notes>61</Notes>
  <HiddenSlides>0</HiddenSlides>
  <MMClips>2</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61</vt:i4>
      </vt:variant>
    </vt:vector>
  </HeadingPairs>
  <TitlesOfParts>
    <vt:vector size="67" baseType="lpstr">
      <vt:lpstr>Arial</vt:lpstr>
      <vt:lpstr>Calibri</vt:lpstr>
      <vt:lpstr>Rockwell</vt:lpstr>
      <vt:lpstr>Tahoma</vt:lpstr>
      <vt:lpstr>Tw Cen MT</vt:lpstr>
      <vt:lpstr>Circuito</vt:lpstr>
      <vt:lpstr>DEVOPS:  Conceitos básicos II</vt:lpstr>
      <vt:lpstr>Conteúdo programado</vt:lpstr>
      <vt:lpstr>DEVOPS &amp; FRAMEWORKS</vt:lpstr>
      <vt:lpstr>DEVOPS &amp; FRAMEWORKS</vt:lpstr>
      <vt:lpstr>DEVOPS &amp; FRAMEWORKS</vt:lpstr>
      <vt:lpstr>DEVOPS &amp; FRAMEWORKS</vt:lpstr>
      <vt:lpstr>DEVOPS &amp; FRAMEWORKS</vt:lpstr>
      <vt:lpstr>DEVOPS &amp; FRAMEWORKS</vt:lpstr>
      <vt:lpstr>DEVOPS &amp; FRAMEWORKS</vt:lpstr>
      <vt:lpstr>DEVOPS &amp; FRAMEWORKS</vt:lpstr>
      <vt:lpstr>DEVOPS &amp; FRAMEWORKS</vt:lpstr>
      <vt:lpstr>DEVOPS &amp; FRAMEWORKS</vt:lpstr>
      <vt:lpstr>DEVOPS &amp; Transformação Digital</vt:lpstr>
      <vt:lpstr>DEVOPS &amp; Transformação Digital</vt:lpstr>
      <vt:lpstr>DEVOPS &amp; Transformação Digital</vt:lpstr>
      <vt:lpstr>DEVOPS &amp; Transformação Digital</vt:lpstr>
      <vt:lpstr>DEVOPS &amp; Transformação Digital</vt:lpstr>
      <vt:lpstr>DEVOPS &amp; Transformação Digital</vt:lpstr>
      <vt:lpstr>DEVOPS &amp; Transformação Digital</vt:lpstr>
      <vt:lpstr>DEVOPS &amp; Transformação Digital</vt:lpstr>
      <vt:lpstr>Integração, entrega,  implantação continua &amp; DEVOPS</vt:lpstr>
      <vt:lpstr>Integração, entrega,  implantação continua &amp; DEVOPS</vt:lpstr>
      <vt:lpstr>Integração, entrega,  implantação continua &amp; DEVOPS</vt:lpstr>
      <vt:lpstr>Integração, entrega,  implantação continua &amp; DEVOPS</vt:lpstr>
      <vt:lpstr>Integração, entrega,  implantação continua &amp; DEVOPS</vt:lpstr>
      <vt:lpstr>Integração, entrega,  implantação continua &amp; DEVOPS</vt:lpstr>
      <vt:lpstr>Integração, entrega,  implantação continua &amp; DEVOPS</vt:lpstr>
      <vt:lpstr>Integração, entrega,  implantação continua &amp; DEVOPS</vt:lpstr>
      <vt:lpstr>Integração, entrega,  implantação continua &amp; DEVOPS</vt:lpstr>
      <vt:lpstr>Integração, entrega,  implantação continua &amp; DEVOPS</vt:lpstr>
      <vt:lpstr>Integração, entrega,  implantação continua &amp; DEVOPS</vt:lpstr>
      <vt:lpstr>Integração, entrega,  implantação continua &amp; DEVOPS</vt:lpstr>
      <vt:lpstr>Integração, entrega,  implantação continua &amp; DEVOPS</vt:lpstr>
      <vt:lpstr>Integração, entrega,  implantação continua &amp; DEVOPS</vt:lpstr>
      <vt:lpstr>Integração, entrega,  implantação continua &amp; DEVOPS</vt:lpstr>
      <vt:lpstr>Integração, entrega,  implantação continua &amp; DEVOPS</vt:lpstr>
      <vt:lpstr>Infraestrutura ágil e infraestrutura como código</vt:lpstr>
      <vt:lpstr>Infraestrutura ágil e infraestrutura como código</vt:lpstr>
      <vt:lpstr>Infraestrutura ágil e infraestrutura como código</vt:lpstr>
      <vt:lpstr>Infraestrutura ágil e infraestrutura como código</vt:lpstr>
      <vt:lpstr>Kata</vt:lpstr>
      <vt:lpstr>Kata</vt:lpstr>
      <vt:lpstr>Kata</vt:lpstr>
      <vt:lpstr> Trabalho em andamento (WIP)</vt:lpstr>
      <vt:lpstr> Trabalho em andamento (WIP)</vt:lpstr>
      <vt:lpstr> Trabalho em andamento (WIP)</vt:lpstr>
      <vt:lpstr> Trabalho em andamento (WIP)</vt:lpstr>
      <vt:lpstr>Débito técnico</vt:lpstr>
      <vt:lpstr>Débito técnico</vt:lpstr>
      <vt:lpstr>Tempo de espera (lead time)</vt:lpstr>
      <vt:lpstr>Tempo de espera (lead time)</vt:lpstr>
      <vt:lpstr>DevOps depende de código limpo</vt:lpstr>
      <vt:lpstr>DevOps depende de código limpo</vt:lpstr>
      <vt:lpstr>DevOps depende de código limpo</vt:lpstr>
      <vt:lpstr>DevOps depende de código limpo</vt:lpstr>
      <vt:lpstr>DevOps e terceirização (CALMSS)</vt:lpstr>
      <vt:lpstr>EXTRA: CERTIFICAÇÕES EM DEVOPS</vt:lpstr>
      <vt:lpstr>EXTRA: CERTIFICAÇÕES EM DEVOPS</vt:lpstr>
      <vt:lpstr>EXTRA: CERTIFICAÇÕES EM DEVOPS</vt:lpstr>
      <vt:lpstr>BIBLIOGRAFIA</vt:lpstr>
      <vt:lpstr>BIBLIOGRAFIA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INTEGRAÇÃO &amp; ENTREGA CONTÍNUA</dc:title>
  <dc:creator>YURI CAMPOS BRAGA COSTA</dc:creator>
  <cp:lastModifiedBy>YURI CAMPOS BRAGA COSTA</cp:lastModifiedBy>
  <cp:revision>8</cp:revision>
  <dcterms:created xsi:type="dcterms:W3CDTF">2023-07-07T23:28:03Z</dcterms:created>
  <dcterms:modified xsi:type="dcterms:W3CDTF">2023-07-12T18:56:43Z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0x010100C1479F4BB57F584480F5BD4B2949EAD6</vt:lpwstr>
  </property>
</Properties>
</file>